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7"/>
    <p:sldMasterId id="2147483769" r:id="rId8"/>
  </p:sldMasterIdLst>
  <p:notesMasterIdLst>
    <p:notesMasterId r:id="rId44"/>
  </p:notesMasterIdLst>
  <p:sldIdLst>
    <p:sldId id="356" r:id="rId9"/>
    <p:sldId id="635" r:id="rId10"/>
    <p:sldId id="641" r:id="rId11"/>
    <p:sldId id="361" r:id="rId12"/>
    <p:sldId id="394" r:id="rId13"/>
    <p:sldId id="427" r:id="rId14"/>
    <p:sldId id="393" r:id="rId15"/>
    <p:sldId id="396" r:id="rId16"/>
    <p:sldId id="650" r:id="rId17"/>
    <p:sldId id="398" r:id="rId18"/>
    <p:sldId id="418" r:id="rId19"/>
    <p:sldId id="419" r:id="rId20"/>
    <p:sldId id="646" r:id="rId21"/>
    <p:sldId id="647" r:id="rId22"/>
    <p:sldId id="421" r:id="rId23"/>
    <p:sldId id="395" r:id="rId24"/>
    <p:sldId id="378" r:id="rId25"/>
    <p:sldId id="362" r:id="rId26"/>
    <p:sldId id="300" r:id="rId27"/>
    <p:sldId id="391" r:id="rId28"/>
    <p:sldId id="642" r:id="rId29"/>
    <p:sldId id="643" r:id="rId30"/>
    <p:sldId id="644" r:id="rId31"/>
    <p:sldId id="645" r:id="rId32"/>
    <p:sldId id="354" r:id="rId33"/>
    <p:sldId id="373" r:id="rId34"/>
    <p:sldId id="390" r:id="rId35"/>
    <p:sldId id="648" r:id="rId36"/>
    <p:sldId id="392" r:id="rId37"/>
    <p:sldId id="649" r:id="rId38"/>
    <p:sldId id="424" r:id="rId39"/>
    <p:sldId id="425" r:id="rId40"/>
    <p:sldId id="397" r:id="rId41"/>
    <p:sldId id="426" r:id="rId42"/>
    <p:sldId id="423" r:id="rId43"/>
  </p:sldIdLst>
  <p:sldSz cx="9144000" cy="5715000" type="screen16x10"/>
  <p:notesSz cx="6858000" cy="9144000"/>
  <p:defaultTextStyle>
    <a:defPPr>
      <a:defRPr lang="nl-NL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118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066" userDrawn="1">
          <p15:clr>
            <a:srgbClr val="A4A3A4"/>
          </p15:clr>
        </p15:guide>
        <p15:guide id="5" pos="4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e Sonck" initials="SS" lastIdx="3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800"/>
    <a:srgbClr val="EC4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34" autoAdjust="0"/>
  </p:normalViewPr>
  <p:slideViewPr>
    <p:cSldViewPr showGuides="1">
      <p:cViewPr varScale="1">
        <p:scale>
          <a:sx n="133" d="100"/>
          <a:sy n="133" d="100"/>
        </p:scale>
        <p:origin x="1020" y="120"/>
      </p:cViewPr>
      <p:guideLst>
        <p:guide orient="horz" pos="1800"/>
        <p:guide orient="horz" pos="1180"/>
        <p:guide pos="2880"/>
        <p:guide pos="1066"/>
        <p:guide pos="4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2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3T11:57:13.940" idx="1">
    <p:pos x="1527" y="3346"/>
    <p:text>Niet alleen waarom, ook wat/hoe...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AB383-1EA0-4DF1-9A32-EE676019AB6A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1BFF2-20E6-402E-B144-675AB81BCE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1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Naam van projectleider aanpassen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34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12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58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3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4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15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48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93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208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35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406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146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Is er een collectieve aannemer? Zo neen, regel in rood verwijderen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4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238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119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Deze slide verwijderen indien er geen subsidies zijn</a:t>
            </a:r>
          </a:p>
          <a:p>
            <a:r>
              <a:rPr lang="nl-BE" dirty="0"/>
              <a:t>Enkel in Gent is er sociale tegemoetkoming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520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482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074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985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01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32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73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660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34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82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04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5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6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6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4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BFF2-20E6-402E-B144-675AB81BCE0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21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8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2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75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7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300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1A70D1-E979-44B4-B0B3-7201D10146DE}" type="slidenum">
              <a:rPr lang="nl-NL" altLang="nl-BE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11</a:t>
            </a:fld>
            <a:endParaRPr lang="nl-NL" altLang="nl-B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5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-900"/>
            <a:ext cx="9144000" cy="5716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0">
                <a:schemeClr val="accent3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noProof="0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9090"/>
            <a:ext cx="7398857" cy="53759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2987" y="1882180"/>
            <a:ext cx="5015618" cy="1335360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2987" y="3457567"/>
            <a:ext cx="5015618" cy="1500167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Klikken om de ondertitelstijl van het model te bewerken</a:t>
            </a:r>
            <a:endParaRPr lang="nl-BE" noProof="0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00" y="4932000"/>
            <a:ext cx="2090588" cy="667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9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5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B1C6-C5E8-43F2-B5E5-AE1EEC4FD4DA}" type="datetime1">
              <a:rPr lang="nl-BE" noProof="0" smtClean="0"/>
              <a:t>18/10/2022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051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55577" y="228866"/>
            <a:ext cx="5721424" cy="4876271"/>
          </a:xfrm>
        </p:spPr>
        <p:txBody>
          <a:bodyPr vert="eaVert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E04-75F5-4DFE-95F1-F82F9B189DB2}" type="datetime1">
              <a:rPr lang="nl-BE" noProof="0" smtClean="0"/>
              <a:t>18/10/2022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8465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31800" y="2871289"/>
            <a:ext cx="4140200" cy="1714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</a:pPr>
            <a:r>
              <a:rPr lang="nl-BE" sz="1350" kern="0" noProof="0" dirty="0">
                <a:solidFill>
                  <a:schemeClr val="bg1"/>
                </a:solidFill>
              </a:rPr>
              <a:t>TMVW</a:t>
            </a:r>
            <a:endParaRPr lang="nl-BE" sz="1350" kern="0" baseline="0" noProof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BE" sz="1350" kern="0" baseline="0" noProof="0" dirty="0">
                <a:solidFill>
                  <a:schemeClr val="bg1"/>
                </a:solidFill>
              </a:rPr>
              <a:t>Stropstraat 1</a:t>
            </a:r>
          </a:p>
          <a:p>
            <a:pPr>
              <a:lnSpc>
                <a:spcPct val="150000"/>
              </a:lnSpc>
            </a:pPr>
            <a:r>
              <a:rPr lang="nl-BE" sz="1350" kern="0" baseline="0" noProof="0" dirty="0">
                <a:solidFill>
                  <a:schemeClr val="bg1"/>
                </a:solidFill>
              </a:rPr>
              <a:t>9000 Gent</a:t>
            </a:r>
          </a:p>
          <a:p>
            <a:pPr>
              <a:lnSpc>
                <a:spcPct val="150000"/>
              </a:lnSpc>
            </a:pPr>
            <a:r>
              <a:rPr lang="nl-BE" sz="1350" kern="0" baseline="0" noProof="0" dirty="0">
                <a:solidFill>
                  <a:schemeClr val="bg1"/>
                </a:solidFill>
              </a:rPr>
              <a:t>T 078 35 35 99</a:t>
            </a:r>
          </a:p>
          <a:p>
            <a:pPr>
              <a:lnSpc>
                <a:spcPct val="150000"/>
              </a:lnSpc>
            </a:pPr>
            <a:r>
              <a:rPr lang="nl-BE" sz="1350" u="none" kern="0" baseline="0" noProof="0" dirty="0">
                <a:solidFill>
                  <a:schemeClr val="accent1"/>
                </a:solidFill>
              </a:rPr>
              <a:t>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62611" y="1735650"/>
            <a:ext cx="5481389" cy="398584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572000" y="4004547"/>
            <a:ext cx="457200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nl-BE" sz="1800" u="none" kern="0" baseline="0" noProof="0" dirty="0">
                <a:solidFill>
                  <a:schemeClr val="accent1"/>
                </a:solidFill>
              </a:rPr>
              <a:t>www.farys.be</a:t>
            </a:r>
          </a:p>
        </p:txBody>
      </p:sp>
    </p:spTree>
    <p:extLst>
      <p:ext uri="{BB962C8B-B14F-4D97-AF65-F5344CB8AC3E}">
        <p14:creationId xmlns:p14="http://schemas.microsoft.com/office/powerpoint/2010/main" val="9267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5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18">
                <a:solidFill>
                  <a:srgbClr val="00A8BA"/>
                </a:solidFill>
                <a:latin typeface="Calibri"/>
              </a:defRPr>
            </a:lvl1pPr>
          </a:lstStyle>
          <a:p>
            <a:pPr lvl="0"/>
            <a:r>
              <a:rPr lang="en-US" dirty="0" err="1"/>
              <a:t>Titel</a:t>
            </a:r>
            <a:endParaRPr lang="nl-BE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 hasCustomPrompt="1"/>
          </p:nvPr>
        </p:nvSpPr>
        <p:spPr>
          <a:xfrm>
            <a:off x="1843308" y="1521795"/>
            <a:ext cx="6672385" cy="3625864"/>
          </a:xfrm>
        </p:spPr>
        <p:txBody>
          <a:bodyPr/>
          <a:lstStyle>
            <a:lvl1pPr marL="307147" indent="-307147">
              <a:buClr>
                <a:srgbClr val="00A8BA"/>
              </a:buClr>
              <a:buFont typeface="Calibri" pitchFamily="34"/>
              <a:buChar char="\"/>
              <a:defRPr sz="1612"/>
            </a:lvl1pPr>
            <a:lvl2pPr marL="537507" indent="-230360">
              <a:defRPr/>
            </a:lvl2pPr>
            <a:lvl3pPr marL="537507" lvl="1" indent="-230360">
              <a:defRPr sz="1612"/>
            </a:lvl3pPr>
            <a:lvl4pPr marL="537507" lvl="1" indent="-230360">
              <a:defRPr sz="1612"/>
            </a:lvl4pPr>
            <a:lvl5pPr marL="537507" lvl="1" indent="-230360">
              <a:defRPr sz="1612"/>
            </a:lvl5pPr>
            <a:lvl6pPr marL="307147" marR="0" lvl="0" indent="-307147" fontAlgn="auto">
              <a:spcBef>
                <a:spcPts val="672"/>
              </a:spcBef>
              <a:spcAft>
                <a:spcPts val="0"/>
              </a:spcAft>
              <a:buClr>
                <a:srgbClr val="00A8BA"/>
              </a:buClr>
              <a:buSzPct val="100000"/>
              <a:buFont typeface="Calibri" pitchFamily="34"/>
              <a:buChar char="\"/>
              <a:tabLst/>
              <a:defRPr lang="en-US" sz="1612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6pPr>
            <a:lvl7pPr marL="537507" marR="0" lvl="1" indent="-230360" fontAlgn="auto">
              <a:spcAft>
                <a:spcPts val="0"/>
              </a:spcAft>
              <a:buSzPct val="100000"/>
              <a:buFont typeface="Arial" pitchFamily="34"/>
              <a:tabLst/>
              <a:defRPr lang="en-US" sz="1612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7pPr>
            <a:lvl8pPr marL="537507" marR="0" lvl="1" indent="-230360" fontAlgn="auto">
              <a:spcAft>
                <a:spcPts val="0"/>
              </a:spcAft>
              <a:buSzPct val="100000"/>
              <a:buFont typeface="Arial" pitchFamily="34"/>
              <a:tabLst/>
              <a:defRPr lang="en-US" sz="1612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8pPr>
            <a:lvl9pPr marL="537507" marR="0" lvl="1" indent="-230360" fontAlgn="auto">
              <a:spcAft>
                <a:spcPts val="0"/>
              </a:spcAft>
              <a:buSzPct val="100000"/>
              <a:buFont typeface="Arial" pitchFamily="34"/>
              <a:tabLst/>
              <a:defRPr lang="en-US" sz="1612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9pPr>
          </a:lstStyle>
          <a:p>
            <a:pPr lvl="0"/>
            <a:r>
              <a:rPr lang="en-US" dirty="0"/>
              <a:t>(</a:t>
            </a:r>
            <a:r>
              <a:rPr lang="en-US" dirty="0" err="1"/>
              <a:t>opsomming</a:t>
            </a:r>
            <a:r>
              <a:rPr lang="en-US" dirty="0"/>
              <a:t>):</a:t>
            </a:r>
          </a:p>
          <a:p>
            <a:pPr lvl="1"/>
            <a:r>
              <a:rPr lang="en-US" dirty="0" err="1"/>
              <a:t>Delit</a:t>
            </a:r>
            <a:r>
              <a:rPr lang="en-US" dirty="0"/>
              <a:t> </a:t>
            </a:r>
            <a:r>
              <a:rPr lang="en-US" dirty="0" err="1"/>
              <a:t>autpat</a:t>
            </a:r>
            <a:r>
              <a:rPr lang="en-US" dirty="0"/>
              <a:t> </a:t>
            </a:r>
            <a:r>
              <a:rPr lang="en-US" dirty="0" err="1"/>
              <a:t>wis</a:t>
            </a:r>
            <a:endParaRPr lang="en-US" dirty="0"/>
          </a:p>
          <a:p>
            <a:pPr lvl="1"/>
            <a:r>
              <a:rPr lang="en-US" dirty="0" err="1"/>
              <a:t>Lusciduis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ad </a:t>
            </a:r>
            <a:r>
              <a:rPr lang="en-US" dirty="0" err="1"/>
              <a:t>eros</a:t>
            </a:r>
            <a:endParaRPr lang="en-US" dirty="0"/>
          </a:p>
          <a:p>
            <a:pPr lvl="1"/>
            <a:r>
              <a:rPr lang="en-US" dirty="0" err="1"/>
              <a:t>Nulpute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lum</a:t>
            </a:r>
            <a:endParaRPr lang="en-US" dirty="0"/>
          </a:p>
          <a:p>
            <a:pPr lvl="1"/>
            <a:endParaRPr lang="en-US" dirty="0"/>
          </a:p>
          <a:p>
            <a:pPr lvl="0"/>
            <a:r>
              <a:rPr lang="en-US" dirty="0"/>
              <a:t>(</a:t>
            </a:r>
            <a:r>
              <a:rPr lang="en-US" dirty="0" err="1"/>
              <a:t>opsomming</a:t>
            </a:r>
            <a:r>
              <a:rPr lang="en-US" dirty="0"/>
              <a:t>):</a:t>
            </a:r>
          </a:p>
          <a:p>
            <a:pPr lvl="1"/>
            <a:r>
              <a:rPr lang="en-US" dirty="0" err="1"/>
              <a:t>Delit</a:t>
            </a:r>
            <a:r>
              <a:rPr lang="en-US" dirty="0"/>
              <a:t> </a:t>
            </a:r>
            <a:r>
              <a:rPr lang="en-US" dirty="0" err="1"/>
              <a:t>autpat</a:t>
            </a:r>
            <a:r>
              <a:rPr lang="en-US" dirty="0"/>
              <a:t> </a:t>
            </a:r>
            <a:r>
              <a:rPr lang="en-US" dirty="0" err="1"/>
              <a:t>wis</a:t>
            </a:r>
            <a:endParaRPr lang="en-US" dirty="0"/>
          </a:p>
          <a:p>
            <a:pPr lvl="1"/>
            <a:r>
              <a:rPr lang="en-US" dirty="0" err="1"/>
              <a:t>Lusciduis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ad </a:t>
            </a:r>
            <a:r>
              <a:rPr lang="en-US" dirty="0" err="1"/>
              <a:t>eros</a:t>
            </a:r>
            <a:endParaRPr lang="en-US" dirty="0"/>
          </a:p>
          <a:p>
            <a:pPr lvl="1"/>
            <a:r>
              <a:rPr lang="en-US" dirty="0" err="1"/>
              <a:t>Nulpute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lum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980434" y="5296956"/>
            <a:ext cx="535259" cy="303931"/>
          </a:xfrm>
        </p:spPr>
        <p:txBody>
          <a:bodyPr/>
          <a:lstStyle>
            <a:lvl1pPr>
              <a:defRPr>
                <a:solidFill>
                  <a:srgbClr val="00A8BA"/>
                </a:solidFill>
              </a:defRPr>
            </a:lvl1pPr>
          </a:lstStyle>
          <a:p>
            <a:pPr lvl="0"/>
            <a:fld id="{FBA35C43-0D25-4DC8-ADF3-09ECE2BC1B6A}" type="slidenum">
              <a:t>‹nr.›</a:t>
            </a:fld>
            <a:endParaRPr lang="nl-BE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816734" y="5311251"/>
            <a:ext cx="1026464" cy="303931"/>
          </a:xfrm>
        </p:spPr>
        <p:txBody>
          <a:bodyPr/>
          <a:lstStyle>
            <a:lvl1pPr>
              <a:defRPr>
                <a:solidFill>
                  <a:srgbClr val="00A8BA"/>
                </a:solidFill>
              </a:defRPr>
            </a:lvl1pPr>
          </a:lstStyle>
          <a:p>
            <a:pPr lvl="0"/>
            <a:r>
              <a:rPr lang="nl-BE"/>
              <a:t>5 december 2016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4995000" y="5296956"/>
            <a:ext cx="1568618" cy="303931"/>
          </a:xfrm>
        </p:spPr>
        <p:txBody>
          <a:bodyPr/>
          <a:lstStyle>
            <a:lvl1pPr>
              <a:defRPr>
                <a:solidFill>
                  <a:srgbClr val="00A8BA"/>
                </a:solidFill>
              </a:defRPr>
            </a:lvl1pPr>
          </a:lstStyle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175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zwem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23000"/>
            <a:ext cx="9144001" cy="4392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0" y="2115000"/>
            <a:ext cx="4438800" cy="3600000"/>
          </a:xfrm>
          <a:prstGeom prst="snip1Rect">
            <a:avLst>
              <a:gd name="adj" fmla="val 50000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396000" bIns="46800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BE" noProof="0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11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riol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3000"/>
            <a:ext cx="9144000" cy="4392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0" y="2115000"/>
            <a:ext cx="4438800" cy="3600000"/>
          </a:xfrm>
          <a:prstGeom prst="snip1Rect">
            <a:avLst>
              <a:gd name="adj" fmla="val 50000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396000" bIns="46800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BE" noProof="0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30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k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3000"/>
            <a:ext cx="9144000" cy="4392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0" y="2115000"/>
            <a:ext cx="4438800" cy="3600000"/>
          </a:xfrm>
          <a:prstGeom prst="snip1Rect">
            <a:avLst>
              <a:gd name="adj" fmla="val 50000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396000" bIns="46800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BE" noProof="0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596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884F-AA6D-4686-BC25-3EC61679E448}" type="datetime1">
              <a:rPr lang="nl-BE" noProof="0" smtClean="0"/>
              <a:t>18/10/2022</a:t>
            </a:fld>
            <a:endParaRPr lang="nl-BE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3" hasCustomPrompt="1"/>
          </p:nvPr>
        </p:nvSpPr>
        <p:spPr>
          <a:xfrm>
            <a:off x="431801" y="1335000"/>
            <a:ext cx="8280400" cy="3901281"/>
          </a:xfrm>
        </p:spPr>
        <p:txBody>
          <a:bodyPr/>
          <a:lstStyle/>
          <a:p>
            <a:pPr lvl="0"/>
            <a:r>
              <a:rPr lang="nl-BE" noProof="0" dirty="0"/>
              <a:t>Klik om de modelstijlen te bewerken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  <a:p>
            <a:pPr lvl="3"/>
            <a:r>
              <a:rPr lang="nl-BE" noProof="0" dirty="0"/>
              <a:t>Vierde niveau</a:t>
            </a:r>
          </a:p>
          <a:p>
            <a:pPr lvl="4"/>
            <a:r>
              <a:rPr lang="nl-BE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22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-900"/>
            <a:ext cx="9144000" cy="5716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0">
                <a:schemeClr val="accent3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noProof="0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9090"/>
            <a:ext cx="7398857" cy="5375910"/>
          </a:xfrm>
          <a:prstGeom prst="rect">
            <a:avLst/>
          </a:prstGeom>
        </p:spPr>
      </p:pic>
      <p:pic>
        <p:nvPicPr>
          <p:cNvPr id="8" name="Afbeelding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62" y="5340001"/>
            <a:ext cx="715373" cy="2498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jdelijke aanduiding voor inhoud 6"/>
          <p:cNvSpPr>
            <a:spLocks noGrp="1"/>
          </p:cNvSpPr>
          <p:nvPr>
            <p:ph sz="quarter" idx="10"/>
          </p:nvPr>
        </p:nvSpPr>
        <p:spPr>
          <a:xfrm>
            <a:off x="1042987" y="1776976"/>
            <a:ext cx="3961061" cy="3450788"/>
          </a:xfrm>
        </p:spPr>
        <p:txBody>
          <a:bodyPr>
            <a:normAutofit/>
          </a:bodyPr>
          <a:lstStyle>
            <a:lvl1pPr marL="135000" indent="0">
              <a:buNone/>
              <a:defRPr sz="2100"/>
            </a:lvl1pPr>
            <a:lvl2pPr marL="135000" indent="0">
              <a:buNone/>
              <a:defRPr sz="2100"/>
            </a:lvl2pPr>
            <a:lvl3pPr marL="135000" indent="0">
              <a:buNone/>
              <a:defRPr sz="2100"/>
            </a:lvl3pPr>
            <a:lvl4pPr marL="135000" indent="0">
              <a:buNone/>
              <a:defRPr sz="2100"/>
            </a:lvl4pPr>
            <a:lvl5pPr marL="135000" indent="0">
              <a:buNone/>
              <a:defRPr sz="2100"/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7539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5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0" y="1323000"/>
            <a:ext cx="9144000" cy="4392000"/>
          </a:xfrm>
          <a:gradFill>
            <a:gsLst>
              <a:gs pos="0">
                <a:schemeClr val="accent3"/>
              </a:gs>
              <a:gs pos="0">
                <a:schemeClr val="accent3"/>
              </a:gs>
              <a:gs pos="100000">
                <a:schemeClr val="accent5"/>
              </a:gs>
            </a:gsLst>
            <a:lin ang="18900000" scaled="1"/>
          </a:gradFill>
        </p:spPr>
        <p:txBody>
          <a:bodyPr/>
          <a:lstStyle>
            <a:lvl1pPr marL="13500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515" y="249154"/>
            <a:ext cx="2321608" cy="742072"/>
          </a:xfrm>
          <a:prstGeom prst="rect">
            <a:avLst/>
          </a:prstGeom>
          <a:noFill/>
        </p:spPr>
      </p:pic>
      <p:sp>
        <p:nvSpPr>
          <p:cNvPr id="11" name="Titel 10"/>
          <p:cNvSpPr>
            <a:spLocks noGrp="1" noChangeAspect="1"/>
          </p:cNvSpPr>
          <p:nvPr>
            <p:ph type="title"/>
          </p:nvPr>
        </p:nvSpPr>
        <p:spPr>
          <a:xfrm>
            <a:off x="0" y="2489827"/>
            <a:ext cx="4438800" cy="3225173"/>
          </a:xfrm>
          <a:prstGeom prst="snip1Rect">
            <a:avLst>
              <a:gd name="adj" fmla="val 50000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396000" bIns="46800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4953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431800" y="1333500"/>
            <a:ext cx="3960000" cy="3900000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>
          <a:xfrm>
            <a:off x="4752200" y="1333500"/>
            <a:ext cx="3960000" cy="3900000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402A86-AC94-43FA-8A0A-7C765E30AB3A}" type="datetime1">
              <a:rPr lang="nl-BE" noProof="0" smtClean="0"/>
              <a:t>18/10/2022</a:t>
            </a:fld>
            <a:endParaRPr lang="nl-BE" noProof="0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350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800" y="1326886"/>
            <a:ext cx="39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34840" y="1327330"/>
            <a:ext cx="39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431540" y="1987403"/>
            <a:ext cx="3960000" cy="3240000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4"/>
          </p:nvPr>
        </p:nvSpPr>
        <p:spPr>
          <a:xfrm>
            <a:off x="4752200" y="1985986"/>
            <a:ext cx="3960000" cy="3240000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994793-2C0E-430C-84C4-C4651DA1B4AB}" type="datetime1">
              <a:rPr lang="nl-BE" noProof="0" smtClean="0"/>
              <a:t>18/10/2022</a:t>
            </a:fld>
            <a:endParaRPr lang="nl-B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56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0F71-FA88-46AF-9BB9-48E1E7D5BF24}" type="datetime1">
              <a:rPr lang="nl-BE" noProof="0" smtClean="0"/>
              <a:t>18/10/2022</a:t>
            </a:fld>
            <a:endParaRPr lang="nl-B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00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BA5-A1AE-4C62-A3FF-0EB648B7C495}" type="datetime1">
              <a:rPr lang="nl-BE" noProof="0" smtClean="0"/>
              <a:t>18/10/2022</a:t>
            </a:fld>
            <a:endParaRPr lang="nl-B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3361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31801" y="1777380"/>
            <a:ext cx="3033713" cy="345078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3563938" y="510000"/>
            <a:ext cx="5148262" cy="4718167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1801" y="211667"/>
            <a:ext cx="3033713" cy="1356094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783225-9045-44E2-9F1B-E58FB299E99A}" type="datetime1">
              <a:rPr lang="nl-BE" noProof="0" smtClean="0"/>
              <a:t>18/10/2022</a:t>
            </a:fld>
            <a:endParaRPr lang="nl-BE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8279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24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116" y="1"/>
            <a:ext cx="6876884" cy="475529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801" y="216000"/>
            <a:ext cx="7740599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800" y="1333500"/>
            <a:ext cx="8280000" cy="39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Klik om de modelstijlen te bewerken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  <a:p>
            <a:pPr lvl="3"/>
            <a:r>
              <a:rPr lang="nl-BE" noProof="0" dirty="0"/>
              <a:t>Vierde niveau</a:t>
            </a:r>
          </a:p>
          <a:p>
            <a:pPr lvl="4"/>
            <a:r>
              <a:rPr lang="nl-BE" noProof="0" dirty="0"/>
              <a:t>Vijfde niveau</a:t>
            </a:r>
          </a:p>
          <a:p>
            <a:pPr lvl="5"/>
            <a:r>
              <a:rPr lang="nl-BE" noProof="0" dirty="0"/>
              <a:t>Zesde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43009" y="5430474"/>
            <a:ext cx="1152128" cy="15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072323-74E9-4D7F-9D83-A9BC3F8101D2}" type="datetime1">
              <a:rPr lang="nl-BE" noProof="0" smtClean="0"/>
              <a:t>18/10/2022</a:t>
            </a:fld>
            <a:endParaRPr lang="nl-BE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2274" y="5430474"/>
            <a:ext cx="5400000" cy="15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79423" y="90000"/>
            <a:ext cx="648072" cy="42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750" b="0">
                <a:solidFill>
                  <a:schemeClr val="bg1"/>
                </a:solidFill>
              </a:defRPr>
            </a:lvl1pPr>
          </a:lstStyle>
          <a:p>
            <a:fld id="{37FE9C01-E35A-4BFA-B090-15651CCB4AA9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pic>
        <p:nvPicPr>
          <p:cNvPr id="8" name="Afbeelding 8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002" y="5364000"/>
            <a:ext cx="687111" cy="21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 userDrawn="1"/>
        </p:nvSpPr>
        <p:spPr>
          <a:xfrm>
            <a:off x="-1" y="0"/>
            <a:ext cx="9144900" cy="1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</p:spTree>
    <p:extLst>
      <p:ext uri="{BB962C8B-B14F-4D97-AF65-F5344CB8AC3E}">
        <p14:creationId xmlns:p14="http://schemas.microsoft.com/office/powerpoint/2010/main" val="196213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6" r:id="rId2"/>
    <p:sldLayoutId id="2147483746" r:id="rId3"/>
    <p:sldLayoutId id="214748374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4" r:id="rId10"/>
    <p:sldLayoutId id="2147483725" r:id="rId11"/>
    <p:sldLayoutId id="2147483788" r:id="rId12"/>
    <p:sldLayoutId id="214748378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13500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05000" indent="-13500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 pitchFamily="18" charset="2"/>
        <a:buChar char="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35000" algn="l" defTabSz="685800" rtl="0" eaLnBrk="1" latinLnBrk="0" hangingPunct="1">
        <a:spcBef>
          <a:spcPct val="20000"/>
        </a:spcBef>
        <a:buClr>
          <a:schemeClr val="accent1"/>
        </a:buClr>
        <a:buFont typeface="Lucida Sans" panose="020B0602030504020204" pitchFamily="34" charset="0"/>
        <a:buChar char="-"/>
        <a:defRPr lang="nl-NL" sz="10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675000" indent="-135000" algn="l" defTabSz="685800" rtl="0" eaLnBrk="1" latinLnBrk="0" hangingPunct="1">
        <a:spcBef>
          <a:spcPct val="20000"/>
        </a:spcBef>
        <a:buFont typeface="Lucida Sans" panose="020B0602030504020204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35000" algn="l" defTabSz="685800" rtl="0" eaLnBrk="1" latinLnBrk="0" hangingPunct="1">
        <a:spcBef>
          <a:spcPct val="20000"/>
        </a:spcBef>
        <a:buClrTx/>
        <a:buFont typeface="Lucida Sans" panose="020B0602030504020204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945000" indent="-135000" algn="l" defTabSz="685800" rtl="0" eaLnBrk="1" latinLnBrk="0" hangingPunct="1">
        <a:spcBef>
          <a:spcPct val="20000"/>
        </a:spcBef>
        <a:buFont typeface="Lucida Sans" panose="020B0602030504020204" pitchFamily="34" charset="0"/>
        <a:buChar char="-"/>
        <a:tabLst>
          <a:tab pos="606029" algn="l"/>
        </a:tabLst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800" userDrawn="1">
          <p15:clr>
            <a:srgbClr val="F26B43"/>
          </p15:clr>
        </p15:guide>
        <p15:guide id="3" orient="horz" pos="133" userDrawn="1">
          <p15:clr>
            <a:srgbClr val="F26B43"/>
          </p15:clr>
        </p15:guide>
        <p15:guide id="4" orient="horz" pos="742" userDrawn="1">
          <p15:clr>
            <a:srgbClr val="F26B43"/>
          </p15:clr>
        </p15:guide>
        <p15:guide id="5" orient="horz" pos="836" userDrawn="1">
          <p15:clr>
            <a:srgbClr val="F26B43"/>
          </p15:clr>
        </p15:guide>
        <p15:guide id="6" orient="horz" pos="3293" userDrawn="1">
          <p15:clr>
            <a:srgbClr val="F26B43"/>
          </p15:clr>
        </p15:guide>
        <p15:guide id="7" orient="horz" pos="3433" userDrawn="1">
          <p15:clr>
            <a:srgbClr val="F26B43"/>
          </p15:clr>
        </p15:guide>
        <p15:guide id="8" orient="horz" pos="3501" userDrawn="1">
          <p15:clr>
            <a:srgbClr val="F26B43"/>
          </p15:clr>
        </p15:guide>
        <p15:guide id="9" pos="272" userDrawn="1">
          <p15:clr>
            <a:srgbClr val="F26B43"/>
          </p15:clr>
        </p15:guide>
        <p15:guide id="10" pos="54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912261" y="5430474"/>
            <a:ext cx="1152128" cy="15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072323-74E9-4D7F-9D83-A9BC3F8101D2}" type="datetime1">
              <a:rPr lang="nl-BE" smtClean="0"/>
              <a:t>18/10/2022</a:t>
            </a:fld>
            <a:endParaRPr lang="nl-NL" dirty="0"/>
          </a:p>
        </p:txBody>
      </p:sp>
      <p:sp>
        <p:nvSpPr>
          <p:cNvPr id="5" name="voettekst"/>
          <p:cNvSpPr>
            <a:spLocks noGrp="1"/>
          </p:cNvSpPr>
          <p:nvPr>
            <p:ph type="ftr" sz="quarter" idx="3"/>
          </p:nvPr>
        </p:nvSpPr>
        <p:spPr>
          <a:xfrm>
            <a:off x="4058943" y="5430475"/>
            <a:ext cx="2313330" cy="14952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/>
          <p:cNvSpPr>
            <a:spLocks noGrp="1"/>
          </p:cNvSpPr>
          <p:nvPr>
            <p:ph type="sldNum" sz="quarter" idx="4"/>
          </p:nvPr>
        </p:nvSpPr>
        <p:spPr>
          <a:xfrm>
            <a:off x="8208404" y="5430000"/>
            <a:ext cx="504000" cy="1500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7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FE9C01-E35A-4BFA-B090-15651CCB4AA9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98" y="249157"/>
            <a:ext cx="2321608" cy="742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06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4" r:id="rId2"/>
    <p:sldLayoutId id="214748378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13500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05000" indent="-135000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0000" indent="-135000" algn="l" defTabSz="685800" rtl="0" eaLnBrk="1" latinLnBrk="0" hangingPunct="1">
        <a:spcBef>
          <a:spcPct val="20000"/>
        </a:spcBef>
        <a:buClr>
          <a:schemeClr val="accent1"/>
        </a:buClr>
        <a:buFont typeface="Lucida Sans" panose="020B0602030504020204" pitchFamily="34" charset="0"/>
        <a:buChar char="-"/>
        <a:defRPr lang="nl-NL" sz="105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40000" indent="-135000" algn="l" defTabSz="685800" rtl="0" eaLnBrk="1" latinLnBrk="0" hangingPunct="1">
        <a:spcBef>
          <a:spcPct val="20000"/>
        </a:spcBef>
        <a:buFont typeface="Lucida Sans" panose="020B0602030504020204" pitchFamily="34" charset="0"/>
        <a:buChar char="-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spcBef>
          <a:spcPct val="20000"/>
        </a:spcBef>
        <a:buClrTx/>
        <a:buFont typeface="Lucida Sans" panose="020B0602030504020204" pitchFamily="34" charset="0"/>
        <a:buChar char="-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800" userDrawn="1">
          <p15:clr>
            <a:srgbClr val="F26B43"/>
          </p15:clr>
        </p15:guide>
        <p15:guide id="3" orient="horz" pos="133" userDrawn="1">
          <p15:clr>
            <a:srgbClr val="F26B43"/>
          </p15:clr>
        </p15:guide>
        <p15:guide id="4" orient="horz" pos="742" userDrawn="1">
          <p15:clr>
            <a:srgbClr val="F26B43"/>
          </p15:clr>
        </p15:guide>
        <p15:guide id="5" orient="horz" pos="836" userDrawn="1">
          <p15:clr>
            <a:srgbClr val="F26B43"/>
          </p15:clr>
        </p15:guide>
        <p15:guide id="6" orient="horz" pos="3293" userDrawn="1">
          <p15:clr>
            <a:srgbClr val="F26B43"/>
          </p15:clr>
        </p15:guide>
        <p15:guide id="7" orient="horz" pos="3433" userDrawn="1">
          <p15:clr>
            <a:srgbClr val="F26B43"/>
          </p15:clr>
        </p15:guide>
        <p15:guide id="8" orient="horz" pos="3501" userDrawn="1">
          <p15:clr>
            <a:srgbClr val="F26B43"/>
          </p15:clr>
        </p15:guide>
        <p15:guide id="9" pos="272" userDrawn="1">
          <p15:clr>
            <a:srgbClr val="F26B43"/>
          </p15:clr>
        </p15:guide>
        <p15:guide id="10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fkoppelingen@farys.b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190088"/>
            <a:ext cx="6408712" cy="1334823"/>
          </a:xfrm>
        </p:spPr>
        <p:txBody>
          <a:bodyPr/>
          <a:lstStyle/>
          <a:p>
            <a:pPr>
              <a:defRPr/>
            </a:pPr>
            <a:r>
              <a:rPr lang="nl-BE" sz="2400" dirty="0"/>
              <a:t>Herinrichten Kloosterstraat </a:t>
            </a:r>
            <a:br>
              <a:rPr lang="nl-BE" sz="2400" dirty="0"/>
            </a:br>
            <a:r>
              <a:rPr lang="nl-BE" sz="2400" dirty="0"/>
              <a:t>Aanleg omleidingsweg naar </a:t>
            </a:r>
            <a:r>
              <a:rPr lang="nl-BE" sz="2400" dirty="0" err="1"/>
              <a:t>Diepestraat</a:t>
            </a:r>
            <a:endParaRPr lang="en-US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7B6E264-4EDF-4E3D-8119-3729EDDD227D}"/>
              </a:ext>
            </a:extLst>
          </p:cNvPr>
          <p:cNvSpPr txBox="1"/>
          <p:nvPr/>
        </p:nvSpPr>
        <p:spPr>
          <a:xfrm>
            <a:off x="5652120" y="409228"/>
            <a:ext cx="3196709" cy="4647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2420" baseline="0" dirty="0">
                <a:solidFill>
                  <a:schemeClr val="bg1"/>
                </a:solidFill>
                <a:latin typeface="Arial" pitchFamily="34" charset="0"/>
              </a:rPr>
              <a:t>Infoavond 17/10/2022</a:t>
            </a:r>
          </a:p>
        </p:txBody>
      </p:sp>
      <p:pic>
        <p:nvPicPr>
          <p:cNvPr id="3" name="Afbeelding 2" descr="Sint-Lievens-Houtem - LOOGO IT">
            <a:extLst>
              <a:ext uri="{FF2B5EF4-FFF2-40B4-BE49-F238E27FC236}">
                <a16:creationId xmlns:a16="http://schemas.microsoft.com/office/drawing/2014/main" id="{B322D4DE-09F0-145C-F602-BFA0C309FD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4441676"/>
            <a:ext cx="1872208" cy="1161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1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740599" cy="960000"/>
          </a:xfrm>
        </p:spPr>
        <p:txBody>
          <a:bodyPr/>
          <a:lstStyle/>
          <a:p>
            <a:r>
              <a:rPr lang="nl-BE" altLang="nl-BE" dirty="0"/>
              <a:t>Toelichting project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B2DB5A4D-78CF-4288-A828-FC121F566B53}"/>
              </a:ext>
            </a:extLst>
          </p:cNvPr>
          <p:cNvSpPr txBox="1">
            <a:spLocks/>
          </p:cNvSpPr>
          <p:nvPr/>
        </p:nvSpPr>
        <p:spPr>
          <a:xfrm>
            <a:off x="251520" y="1268761"/>
            <a:ext cx="8784976" cy="5000278"/>
          </a:xfrm>
          <a:prstGeom prst="rect">
            <a:avLst/>
          </a:prstGeom>
        </p:spPr>
        <p:txBody>
          <a:bodyPr/>
          <a:lstStyle>
            <a:lvl1pPr marL="27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35000" algn="l" defTabSz="6858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606029" algn="l"/>
              </a:tabLst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000" u="sng" dirty="0"/>
              <a:t>2. Wegeniswerken Kloosterstraat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Rijweg vernieuwen in asfalt – breder vanaf Marktplein tot WZC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Aanleg zijbermen en voetpaden in betonstraatstenen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Gelijkgrondse berm aan voetbalveld in waterdoorlatende grasbetontegels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Bestaande groenzone te behouden</a:t>
            </a:r>
          </a:p>
          <a:p>
            <a:pPr marL="92075" indent="0">
              <a:buNone/>
            </a:pPr>
            <a:endParaRPr lang="nl-BE" sz="1800" dirty="0"/>
          </a:p>
          <a:p>
            <a:pPr marL="92075" indent="0">
              <a:buNone/>
            </a:pPr>
            <a:r>
              <a:rPr lang="nl-BE" sz="1800" b="1" dirty="0"/>
              <a:t>Aanpassingen t.o.v. bestaande toestand: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Verbreden zijbermen voor nr. 2-10 </a:t>
            </a:r>
            <a:r>
              <a:rPr lang="nl-BE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verkeersveiliger maken</a:t>
            </a:r>
            <a:endParaRPr lang="nl-BE" sz="1800" dirty="0"/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Voetpad doortrekken tot zuidelijke wijk </a:t>
            </a:r>
            <a:r>
              <a:rPr lang="nl-BE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verkeersveiliger maken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>
                <a:sym typeface="Wingdings" panose="05000000000000000000" pitchFamily="2" charset="2"/>
              </a:rPr>
              <a:t>Instellen fietsstraat </a:t>
            </a:r>
            <a:r>
              <a:rPr lang="nl-BE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verkeersveiliger maken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>
                <a:sym typeface="Wingdings" panose="05000000000000000000" pitchFamily="2" charset="2"/>
              </a:rPr>
              <a:t>Verbreden rijweg t.h.v. nr. 2-10 </a:t>
            </a:r>
            <a:r>
              <a:rPr lang="nl-BE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betere verkeersdoorstroming</a:t>
            </a:r>
            <a:endParaRPr lang="nl-BE" sz="1800" dirty="0"/>
          </a:p>
          <a:p>
            <a:pPr marL="439738" indent="-347663">
              <a:buFont typeface="Wingdings" panose="05000000000000000000" pitchFamily="2" charset="2"/>
              <a:buChar char="Ø"/>
            </a:pPr>
            <a:endParaRPr lang="nl-B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indent="0">
              <a:buNone/>
            </a:pPr>
            <a:endParaRPr lang="nl-BE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DDC2E6CF-244F-C9A8-CD0D-13A0DBCCB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939A67F-297C-1325-A621-AD39071CAE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740599" cy="960000"/>
          </a:xfrm>
        </p:spPr>
        <p:txBody>
          <a:bodyPr/>
          <a:lstStyle/>
          <a:p>
            <a:r>
              <a:rPr lang="nl-BE" altLang="nl-BE" dirty="0"/>
              <a:t>Toelichting project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6B057CE1-62EF-49C7-9664-F271A7DA6FCF}"/>
              </a:ext>
            </a:extLst>
          </p:cNvPr>
          <p:cNvSpPr txBox="1">
            <a:spLocks/>
          </p:cNvSpPr>
          <p:nvPr/>
        </p:nvSpPr>
        <p:spPr>
          <a:xfrm>
            <a:off x="271463" y="916313"/>
            <a:ext cx="8601074" cy="5000278"/>
          </a:xfrm>
          <a:prstGeom prst="rect">
            <a:avLst/>
          </a:prstGeom>
        </p:spPr>
        <p:txBody>
          <a:bodyPr/>
          <a:lstStyle>
            <a:lvl1pPr marL="27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35000" algn="l" defTabSz="6858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606029" algn="l"/>
              </a:tabLst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1800" u="sng" dirty="0"/>
              <a:t>2. Wegeniswerken Kloosterstraat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  <a:tabLst>
                <a:tab pos="2513013" algn="l"/>
              </a:tabLst>
            </a:pPr>
            <a:r>
              <a:rPr lang="nl-BE" sz="1800" b="1" dirty="0"/>
              <a:t>WEGPROFIEL 1</a:t>
            </a:r>
            <a:r>
              <a:rPr lang="nl-BE" sz="1800" dirty="0"/>
              <a:t> 	(vanaf Marktplein tot WZC Ter Kimme)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Rijweg in asfalt (4,6m breed, inclusief goten)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Voldoende breed voetpad in grijze betonstraatstenen – kant school.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Groenzone tussen voetpad en rijweg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Gelijkgrondse berm aan woningen in betonstraatstenen – min. 1m breed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F6A896-0600-9FCB-94D1-B2A7E8D012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1905" y="3177902"/>
            <a:ext cx="5710368" cy="212787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86C3495-060D-B80B-4ABE-D94BB9D62E46}"/>
              </a:ext>
            </a:extLst>
          </p:cNvPr>
          <p:cNvSpPr txBox="1"/>
          <p:nvPr/>
        </p:nvSpPr>
        <p:spPr>
          <a:xfrm>
            <a:off x="7266209" y="3177902"/>
            <a:ext cx="1152128" cy="6937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endParaRPr lang="nl-BE" dirty="0"/>
          </a:p>
          <a:p>
            <a:r>
              <a:rPr lang="nl-BE" sz="1100" dirty="0"/>
              <a:t>ZIJBERM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241FDEC-264B-863A-EF53-159F6FBBFFCE}"/>
              </a:ext>
            </a:extLst>
          </p:cNvPr>
          <p:cNvSpPr txBox="1"/>
          <p:nvPr/>
        </p:nvSpPr>
        <p:spPr>
          <a:xfrm>
            <a:off x="3691048" y="3073524"/>
            <a:ext cx="1096976" cy="6937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endParaRPr lang="nl-BE" dirty="0"/>
          </a:p>
          <a:p>
            <a:pPr algn="ctr"/>
            <a:r>
              <a:rPr lang="nl-BE" sz="1100" dirty="0"/>
              <a:t>GROEN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86232A-180E-5ECC-A4EF-16E2680D901A}"/>
              </a:ext>
            </a:extLst>
          </p:cNvPr>
          <p:cNvSpPr txBox="1"/>
          <p:nvPr/>
        </p:nvSpPr>
        <p:spPr>
          <a:xfrm>
            <a:off x="2595764" y="3172073"/>
            <a:ext cx="1174280" cy="6937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endParaRPr lang="nl-BE" dirty="0"/>
          </a:p>
          <a:p>
            <a:pPr algn="ctr"/>
            <a:r>
              <a:rPr lang="nl-BE" sz="1100" dirty="0"/>
              <a:t>VOETPAD</a:t>
            </a:r>
          </a:p>
        </p:txBody>
      </p:sp>
      <p:pic>
        <p:nvPicPr>
          <p:cNvPr id="10" name="Afbeelding 9" descr="Sint-Lievens-Houtem - LOOGO IT">
            <a:extLst>
              <a:ext uri="{FF2B5EF4-FFF2-40B4-BE49-F238E27FC236}">
                <a16:creationId xmlns:a16="http://schemas.microsoft.com/office/drawing/2014/main" id="{9A2718D8-C00A-1B65-BE03-11D489ECE9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355D0C-2DDD-CB08-4A8C-FE7C9F3EB9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33A86F6-AE14-CB0F-F380-2756DA16052E}"/>
              </a:ext>
            </a:extLst>
          </p:cNvPr>
          <p:cNvSpPr txBox="1"/>
          <p:nvPr/>
        </p:nvSpPr>
        <p:spPr>
          <a:xfrm>
            <a:off x="1482218" y="3792848"/>
            <a:ext cx="1074964" cy="4776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pPr algn="ctr"/>
            <a:r>
              <a:rPr lang="nl-BE" sz="1100" dirty="0"/>
              <a:t>school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D24D1F8-A0A7-CF7F-89F6-97CBEA064AA3}"/>
              </a:ext>
            </a:extLst>
          </p:cNvPr>
          <p:cNvSpPr txBox="1"/>
          <p:nvPr/>
        </p:nvSpPr>
        <p:spPr>
          <a:xfrm>
            <a:off x="7797573" y="3786667"/>
            <a:ext cx="1074964" cy="4776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pPr algn="ctr"/>
            <a:r>
              <a:rPr lang="nl-BE" sz="1100" dirty="0"/>
              <a:t>Nr. 2-10</a:t>
            </a:r>
          </a:p>
        </p:txBody>
      </p:sp>
    </p:spTree>
    <p:extLst>
      <p:ext uri="{BB962C8B-B14F-4D97-AF65-F5344CB8AC3E}">
        <p14:creationId xmlns:p14="http://schemas.microsoft.com/office/powerpoint/2010/main" val="30657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740599" cy="960000"/>
          </a:xfrm>
        </p:spPr>
        <p:txBody>
          <a:bodyPr/>
          <a:lstStyle/>
          <a:p>
            <a:r>
              <a:rPr lang="nl-BE" altLang="nl-BE" dirty="0"/>
              <a:t>Toelichting project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6B057CE1-62EF-49C7-9664-F271A7DA6FCF}"/>
              </a:ext>
            </a:extLst>
          </p:cNvPr>
          <p:cNvSpPr txBox="1">
            <a:spLocks/>
          </p:cNvSpPr>
          <p:nvPr/>
        </p:nvSpPr>
        <p:spPr>
          <a:xfrm>
            <a:off x="271463" y="916313"/>
            <a:ext cx="8601074" cy="5000278"/>
          </a:xfrm>
          <a:prstGeom prst="rect">
            <a:avLst/>
          </a:prstGeom>
        </p:spPr>
        <p:txBody>
          <a:bodyPr/>
          <a:lstStyle>
            <a:lvl1pPr marL="27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35000" algn="l" defTabSz="6858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606029" algn="l"/>
              </a:tabLst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1800" u="sng" dirty="0"/>
              <a:t>2. Wegeniswerken Kloosterstraat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  <a:tabLst>
                <a:tab pos="2513013" algn="l"/>
              </a:tabLst>
            </a:pPr>
            <a:r>
              <a:rPr lang="nl-BE" sz="1800" b="1" dirty="0"/>
              <a:t>WEGPROFIEL 2</a:t>
            </a:r>
            <a:r>
              <a:rPr lang="nl-BE" sz="1800" dirty="0"/>
              <a:t> 	(WZC Ter Kimme tot zuidelijke woonwijk – nr. 18) 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Rijweg in asfalt (4,3m breed, inclusief goten)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Voldoende breed voetpad in grijze betonstraatstenen – kant WZC.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Gelijkgrondse berm aan voetbalveld in waterdoorlatende grasbetontegels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Opritten naar voetbal / O.C. in betonstraatstenen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168101-A8E5-EE2F-0264-07C1F164C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3315226"/>
            <a:ext cx="5376226" cy="21153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683CBC2-2517-3426-6696-9DF19E0425B5}"/>
              </a:ext>
            </a:extLst>
          </p:cNvPr>
          <p:cNvSpPr txBox="1"/>
          <p:nvPr/>
        </p:nvSpPr>
        <p:spPr>
          <a:xfrm>
            <a:off x="3059832" y="3289548"/>
            <a:ext cx="1462312" cy="6469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pPr algn="ctr"/>
            <a:r>
              <a:rPr lang="nl-BE" sz="1100" dirty="0"/>
              <a:t>VOETPAD - betonstraatstenen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0AFFC3F-3703-D239-D68B-9F86BA463066}"/>
              </a:ext>
            </a:extLst>
          </p:cNvPr>
          <p:cNvSpPr txBox="1"/>
          <p:nvPr/>
        </p:nvSpPr>
        <p:spPr>
          <a:xfrm>
            <a:off x="7164288" y="3289548"/>
            <a:ext cx="1296144" cy="6469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nl-BE" sz="1100" dirty="0"/>
              <a:t>ZIJBERM - grasbetontegels</a:t>
            </a:r>
          </a:p>
        </p:txBody>
      </p:sp>
      <p:pic>
        <p:nvPicPr>
          <p:cNvPr id="8" name="Afbeelding 7" descr="Sint-Lievens-Houtem - LOOGO IT">
            <a:extLst>
              <a:ext uri="{FF2B5EF4-FFF2-40B4-BE49-F238E27FC236}">
                <a16:creationId xmlns:a16="http://schemas.microsoft.com/office/drawing/2014/main" id="{5BF7DEF4-02A1-6E16-1588-96D3E5FCA1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24495EC-42C9-1DA4-6B98-97FF02A5C7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919BDA5-F8A3-4645-335A-AD39BA4F3399}"/>
              </a:ext>
            </a:extLst>
          </p:cNvPr>
          <p:cNvSpPr txBox="1"/>
          <p:nvPr/>
        </p:nvSpPr>
        <p:spPr>
          <a:xfrm>
            <a:off x="1892197" y="3936520"/>
            <a:ext cx="1462312" cy="4776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pPr algn="ctr"/>
            <a:r>
              <a:rPr lang="nl-BE" sz="1100" dirty="0"/>
              <a:t>WZC Ter Kimme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8074799-CDC9-6865-86F3-9C85AC798FF5}"/>
              </a:ext>
            </a:extLst>
          </p:cNvPr>
          <p:cNvSpPr txBox="1"/>
          <p:nvPr/>
        </p:nvSpPr>
        <p:spPr>
          <a:xfrm>
            <a:off x="7946495" y="3956097"/>
            <a:ext cx="1211792" cy="4776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pPr algn="ctr"/>
            <a:r>
              <a:rPr lang="nl-BE" sz="1100" dirty="0"/>
              <a:t>Voetbal</a:t>
            </a:r>
          </a:p>
        </p:txBody>
      </p:sp>
    </p:spTree>
    <p:extLst>
      <p:ext uri="{BB962C8B-B14F-4D97-AF65-F5344CB8AC3E}">
        <p14:creationId xmlns:p14="http://schemas.microsoft.com/office/powerpoint/2010/main" val="30497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740599" cy="960000"/>
          </a:xfrm>
        </p:spPr>
        <p:txBody>
          <a:bodyPr/>
          <a:lstStyle/>
          <a:p>
            <a:r>
              <a:rPr lang="nl-BE" altLang="nl-BE" dirty="0"/>
              <a:t>Toelichting project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13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B2DB5A4D-78CF-4288-A828-FC121F566B53}"/>
              </a:ext>
            </a:extLst>
          </p:cNvPr>
          <p:cNvSpPr txBox="1">
            <a:spLocks/>
          </p:cNvSpPr>
          <p:nvPr/>
        </p:nvSpPr>
        <p:spPr>
          <a:xfrm>
            <a:off x="251520" y="1268761"/>
            <a:ext cx="8784976" cy="5000278"/>
          </a:xfrm>
          <a:prstGeom prst="rect">
            <a:avLst/>
          </a:prstGeom>
        </p:spPr>
        <p:txBody>
          <a:bodyPr/>
          <a:lstStyle>
            <a:lvl1pPr marL="27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35000" algn="l" defTabSz="6858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606029" algn="l"/>
              </a:tabLst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000" u="sng" dirty="0"/>
              <a:t>3. Omleidingsweg naar </a:t>
            </a:r>
            <a:r>
              <a:rPr lang="nl-BE" sz="2000" u="sng" dirty="0" err="1"/>
              <a:t>Diepestraat</a:t>
            </a:r>
            <a:endParaRPr lang="nl-BE" sz="2000" u="sng" dirty="0"/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Op locatie toegangsweg WZC ter Kimme en buurtweg 99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Locatie en breedtes conform RUP Omleidingsweg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endParaRPr lang="nl-BE" sz="1800" dirty="0"/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Rijweg in asfalt – instellen als fietsstraat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Behoud parkeervoorzieningen WZC Ter Kimme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Nodige uitwijkstroken in beton </a:t>
            </a:r>
            <a:r>
              <a:rPr lang="nl-BE" sz="1800" dirty="0" err="1"/>
              <a:t>i.f.v</a:t>
            </a:r>
            <a:r>
              <a:rPr lang="nl-BE" sz="1800" dirty="0"/>
              <a:t>. bereikbaarheid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Groenzone / beplanting vanaf Molenbeek tot </a:t>
            </a:r>
            <a:r>
              <a:rPr lang="nl-BE" sz="1800" dirty="0" err="1"/>
              <a:t>Diepestraat</a:t>
            </a:r>
            <a:endParaRPr lang="nl-BE" sz="1800" dirty="0"/>
          </a:p>
          <a:p>
            <a:pPr marL="92075" indent="0">
              <a:buNone/>
            </a:pPr>
            <a:endParaRPr lang="nl-BE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indent="0">
              <a:buNone/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nl-BE" sz="1800" u="sng" dirty="0">
                <a:solidFill>
                  <a:schemeClr val="accent1">
                    <a:lumMod val="75000"/>
                  </a:schemeClr>
                </a:solidFill>
              </a:rPr>
              <a:t>INNAMES NODIG VOOR AANLEG OMLEIDINGSWEG !</a:t>
            </a:r>
          </a:p>
        </p:txBody>
      </p:sp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DDC2E6CF-244F-C9A8-CD0D-13A0DBCCB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939A67F-297C-1325-A621-AD39071CAE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740599" cy="960000"/>
          </a:xfrm>
        </p:spPr>
        <p:txBody>
          <a:bodyPr/>
          <a:lstStyle/>
          <a:p>
            <a:r>
              <a:rPr lang="nl-BE" altLang="nl-BE" dirty="0"/>
              <a:t>Toelichting project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6B057CE1-62EF-49C7-9664-F271A7DA6FCF}"/>
              </a:ext>
            </a:extLst>
          </p:cNvPr>
          <p:cNvSpPr txBox="1">
            <a:spLocks/>
          </p:cNvSpPr>
          <p:nvPr/>
        </p:nvSpPr>
        <p:spPr>
          <a:xfrm>
            <a:off x="271463" y="916313"/>
            <a:ext cx="8601074" cy="5000278"/>
          </a:xfrm>
          <a:prstGeom prst="rect">
            <a:avLst/>
          </a:prstGeom>
        </p:spPr>
        <p:txBody>
          <a:bodyPr/>
          <a:lstStyle>
            <a:lvl1pPr marL="27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35000" algn="l" defTabSz="6858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606029" algn="l"/>
              </a:tabLst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1800" u="sng" dirty="0"/>
              <a:t>3. Omleidingsweg naar </a:t>
            </a:r>
            <a:r>
              <a:rPr lang="nl-BE" sz="1800" u="sng" dirty="0" err="1"/>
              <a:t>Diepestraat</a:t>
            </a:r>
            <a:endParaRPr lang="nl-BE" sz="1800" u="sng" dirty="0"/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  <a:tabLst>
                <a:tab pos="2513013" algn="l"/>
              </a:tabLst>
            </a:pPr>
            <a:r>
              <a:rPr lang="nl-BE" sz="1800" b="1" dirty="0"/>
              <a:t>WEGPROFIEL</a:t>
            </a:r>
            <a:r>
              <a:rPr lang="nl-BE" sz="1800" dirty="0"/>
              <a:t> 	(vanaf WZC Ter Kimme tot </a:t>
            </a:r>
            <a:r>
              <a:rPr lang="nl-BE" sz="1800" dirty="0" err="1"/>
              <a:t>Diepestraat</a:t>
            </a:r>
            <a:r>
              <a:rPr lang="nl-BE" sz="1800" dirty="0"/>
              <a:t>)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Rijweg in asfalt (5,0m breed, inclusief goten)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Uitwijkstroken in beton – waar nodig </a:t>
            </a:r>
            <a:r>
              <a:rPr lang="nl-BE" sz="1600" dirty="0" err="1"/>
              <a:t>i.f.v</a:t>
            </a:r>
            <a:r>
              <a:rPr lang="nl-BE" sz="1600" dirty="0"/>
              <a:t>. toegang.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Groenzones / opritten in BSS aan achterzijde Marktplein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600" dirty="0"/>
              <a:t>Groenzone / beplanting (tot 10m breed) zijde weilanden – integreren in natuur</a:t>
            </a:r>
          </a:p>
        </p:txBody>
      </p:sp>
      <p:pic>
        <p:nvPicPr>
          <p:cNvPr id="10" name="Afbeelding 9" descr="Sint-Lievens-Houtem - LOOGO IT">
            <a:extLst>
              <a:ext uri="{FF2B5EF4-FFF2-40B4-BE49-F238E27FC236}">
                <a16:creationId xmlns:a16="http://schemas.microsoft.com/office/drawing/2014/main" id="{9A2718D8-C00A-1B65-BE03-11D489ECE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355D0C-2DDD-CB08-4A8C-FE7C9F3EB9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FFC0AF2-07E7-9243-EA4D-445599F858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336" y="3404479"/>
            <a:ext cx="6211378" cy="190129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86C3495-060D-B80B-4ABE-D94BB9D62E46}"/>
              </a:ext>
            </a:extLst>
          </p:cNvPr>
          <p:cNvSpPr txBox="1"/>
          <p:nvPr/>
        </p:nvSpPr>
        <p:spPr>
          <a:xfrm>
            <a:off x="5796136" y="3074685"/>
            <a:ext cx="1437984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100" dirty="0"/>
              <a:t>UITWIJKSTROOK - beton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241FDEC-264B-863A-EF53-159F6FBBFFCE}"/>
              </a:ext>
            </a:extLst>
          </p:cNvPr>
          <p:cNvSpPr txBox="1"/>
          <p:nvPr/>
        </p:nvSpPr>
        <p:spPr>
          <a:xfrm>
            <a:off x="7131899" y="3384994"/>
            <a:ext cx="880952" cy="4776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nl-BE" sz="1100" dirty="0"/>
              <a:t>GROEN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9F4E550-EA04-D8A1-D308-101B2CFC2F2E}"/>
              </a:ext>
            </a:extLst>
          </p:cNvPr>
          <p:cNvSpPr txBox="1"/>
          <p:nvPr/>
        </p:nvSpPr>
        <p:spPr>
          <a:xfrm>
            <a:off x="6876255" y="4945732"/>
            <a:ext cx="720081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BE" sz="900" dirty="0"/>
              <a:t>Tot 10m</a:t>
            </a:r>
            <a:endParaRPr lang="nl-BE" sz="11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5995FE8-9A71-E4E1-1C44-68ADBAB0552A}"/>
              </a:ext>
            </a:extLst>
          </p:cNvPr>
          <p:cNvSpPr txBox="1"/>
          <p:nvPr/>
        </p:nvSpPr>
        <p:spPr>
          <a:xfrm>
            <a:off x="1658038" y="3898621"/>
            <a:ext cx="1074964" cy="6469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pPr algn="ctr"/>
            <a:r>
              <a:rPr lang="nl-BE" sz="1100" dirty="0"/>
              <a:t>Zijde Marktplein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B311BB8-9A00-9270-8861-028E2384B02E}"/>
              </a:ext>
            </a:extLst>
          </p:cNvPr>
          <p:cNvSpPr txBox="1"/>
          <p:nvPr/>
        </p:nvSpPr>
        <p:spPr>
          <a:xfrm>
            <a:off x="7708662" y="3866712"/>
            <a:ext cx="1074964" cy="6469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nl-BE" dirty="0"/>
          </a:p>
          <a:p>
            <a:pPr algn="ctr"/>
            <a:r>
              <a:rPr lang="nl-BE" sz="1100" dirty="0"/>
              <a:t>Zijde weilanden</a:t>
            </a:r>
          </a:p>
        </p:txBody>
      </p:sp>
    </p:spTree>
    <p:extLst>
      <p:ext uri="{BB962C8B-B14F-4D97-AF65-F5344CB8AC3E}">
        <p14:creationId xmlns:p14="http://schemas.microsoft.com/office/powerpoint/2010/main" val="27941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740599" cy="960000"/>
          </a:xfrm>
        </p:spPr>
        <p:txBody>
          <a:bodyPr/>
          <a:lstStyle/>
          <a:p>
            <a:r>
              <a:rPr lang="nl-BE" altLang="nl-BE" dirty="0"/>
              <a:t>Toelichting project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6B057CE1-62EF-49C7-9664-F271A7DA6FCF}"/>
              </a:ext>
            </a:extLst>
          </p:cNvPr>
          <p:cNvSpPr txBox="1">
            <a:spLocks/>
          </p:cNvSpPr>
          <p:nvPr/>
        </p:nvSpPr>
        <p:spPr>
          <a:xfrm>
            <a:off x="271463" y="916313"/>
            <a:ext cx="8601074" cy="5000278"/>
          </a:xfrm>
          <a:prstGeom prst="rect">
            <a:avLst/>
          </a:prstGeom>
        </p:spPr>
        <p:txBody>
          <a:bodyPr/>
          <a:lstStyle>
            <a:lvl1pPr marL="27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35000" algn="l" defTabSz="6858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606029" algn="l"/>
              </a:tabLst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92075" indent="0" defTabSz="538163">
              <a:buNone/>
            </a:pPr>
            <a:endParaRPr lang="nl-BE" sz="1600" u="sng" dirty="0"/>
          </a:p>
          <a:p>
            <a:pPr marL="92075" indent="0" defTabSz="538163">
              <a:buNone/>
            </a:pPr>
            <a:endParaRPr lang="nl-BE" sz="1600" u="sng" dirty="0"/>
          </a:p>
          <a:p>
            <a:pPr marL="92075" indent="0" defTabSz="538163">
              <a:buNone/>
            </a:pPr>
            <a:endParaRPr lang="nl-BE" sz="1600" u="sng" dirty="0"/>
          </a:p>
          <a:p>
            <a:pPr marL="92075" indent="0" defTabSz="538163">
              <a:buNone/>
            </a:pPr>
            <a:endParaRPr lang="nl-BE" sz="1600" u="sng" dirty="0"/>
          </a:p>
          <a:p>
            <a:pPr marL="92075" indent="0" defTabSz="538163">
              <a:buNone/>
            </a:pPr>
            <a:endParaRPr lang="nl-BE" sz="1600" u="sng" dirty="0"/>
          </a:p>
          <a:p>
            <a:pPr marL="92075" indent="0" defTabSz="538163">
              <a:buNone/>
            </a:pPr>
            <a:endParaRPr lang="nl-BE" sz="1600" u="sng" dirty="0"/>
          </a:p>
          <a:p>
            <a:pPr marL="92075" indent="0" defTabSz="538163">
              <a:buNone/>
            </a:pPr>
            <a:r>
              <a:rPr lang="nl-BE" sz="1600" dirty="0"/>
              <a:t>		</a:t>
            </a:r>
            <a:r>
              <a:rPr lang="nl-BE" sz="2400" u="sng" dirty="0"/>
              <a:t>VERDERE DUIDING BIJ ONTWERPPLANNEN</a:t>
            </a:r>
            <a:endParaRPr lang="nl-BE" sz="1600" u="sng" dirty="0"/>
          </a:p>
          <a:p>
            <a:pPr marL="377825" indent="-285750" defTabSz="538163">
              <a:buFont typeface="Wingdings" panose="05000000000000000000" pitchFamily="2" charset="2"/>
              <a:buChar char="Ø"/>
            </a:pPr>
            <a:endParaRPr lang="nl-BE" sz="1600" dirty="0"/>
          </a:p>
          <a:p>
            <a:pPr marL="92075" indent="0" defTabSz="538163">
              <a:buNone/>
            </a:pPr>
            <a:endParaRPr lang="nl-BE" sz="1600" dirty="0"/>
          </a:p>
        </p:txBody>
      </p:sp>
      <p:pic>
        <p:nvPicPr>
          <p:cNvPr id="3" name="Afbeelding 2" descr="Sint-Lievens-Houtem - LOOGO IT">
            <a:extLst>
              <a:ext uri="{FF2B5EF4-FFF2-40B4-BE49-F238E27FC236}">
                <a16:creationId xmlns:a16="http://schemas.microsoft.com/office/drawing/2014/main" id="{3B88F39A-62B5-3D68-7A31-0DE9380634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3F5957D-EA8F-11D9-5FB7-3EB409C512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2715947"/>
            <a:ext cx="4110303" cy="2999053"/>
          </a:xfrm>
        </p:spPr>
        <p:txBody>
          <a:bodyPr/>
          <a:lstStyle/>
          <a:p>
            <a:pPr>
              <a:defRPr/>
            </a:pPr>
            <a:r>
              <a:rPr lang="nl-BE" dirty="0"/>
              <a:t>Afkoppelen</a:t>
            </a:r>
            <a:endParaRPr lang="en-US" dirty="0"/>
          </a:p>
        </p:txBody>
      </p:sp>
      <p:pic>
        <p:nvPicPr>
          <p:cNvPr id="5" name="Afbeelding 4" descr="Sint-Lievens-Houtem - LOOGO IT">
            <a:extLst>
              <a:ext uri="{FF2B5EF4-FFF2-40B4-BE49-F238E27FC236}">
                <a16:creationId xmlns:a16="http://schemas.microsoft.com/office/drawing/2014/main" id="{0629C0F4-EA6B-C3A3-42FD-70ACB9091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6619"/>
            <a:ext cx="1872208" cy="1161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33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17</a:t>
            </a:fld>
            <a:endParaRPr lang="nl-BE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dirty="0"/>
              <a:t> Afkoppelingsfilm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AFKOPPELEN</a:t>
            </a:r>
            <a:endParaRPr lang="en-US" dirty="0"/>
          </a:p>
        </p:txBody>
      </p:sp>
      <p:pic>
        <p:nvPicPr>
          <p:cNvPr id="6" name="Afbeelding 5" descr="Sint-Lievens-Houtem - LOOGO IT">
            <a:extLst>
              <a:ext uri="{FF2B5EF4-FFF2-40B4-BE49-F238E27FC236}">
                <a16:creationId xmlns:a16="http://schemas.microsoft.com/office/drawing/2014/main" id="{473E2EEA-9533-59CB-9FE6-D116104E3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35AB8D-E3A4-C814-68E4-2473AB896D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Is afkoppelen verplicht?</a:t>
            </a:r>
            <a:endParaRPr lang="en-US" dirty="0"/>
          </a:p>
        </p:txBody>
      </p:sp>
      <p:pic>
        <p:nvPicPr>
          <p:cNvPr id="5" name="Afbeelding 4" descr="Sint-Lievens-Houtem - LOOGO IT">
            <a:extLst>
              <a:ext uri="{FF2B5EF4-FFF2-40B4-BE49-F238E27FC236}">
                <a16:creationId xmlns:a16="http://schemas.microsoft.com/office/drawing/2014/main" id="{39FB9765-6863-ADBE-423C-9AEAB2F6CE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6619"/>
            <a:ext cx="1872208" cy="1161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4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571667" y="1177314"/>
            <a:ext cx="5925447" cy="2965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333" dirty="0"/>
              <a:t>JA, afkoppelen is verplicht</a:t>
            </a:r>
            <a:r>
              <a:rPr lang="nl-NL" sz="1333" dirty="0"/>
              <a:t> </a:t>
            </a:r>
          </a:p>
          <a:p>
            <a:pPr marL="299988" indent="-149994">
              <a:spcBef>
                <a:spcPct val="20000"/>
              </a:spcBef>
              <a:buClr>
                <a:srgbClr val="EE8800"/>
              </a:buClr>
              <a:buSzPct val="90000"/>
              <a:buFont typeface="Arial" panose="020B0604020202020204" pitchFamily="34" charset="0"/>
              <a:buChar char="■"/>
            </a:pPr>
            <a:r>
              <a:rPr lang="nl-NL" sz="1667" dirty="0">
                <a:solidFill>
                  <a:prstClr val="black"/>
                </a:solidFill>
              </a:rPr>
              <a:t>De Europese regelgeving legt een goede kwaliteit van de waterlopen op.</a:t>
            </a:r>
            <a:r>
              <a:rPr lang="nl-BE" sz="1667" dirty="0">
                <a:solidFill>
                  <a:prstClr val="black"/>
                </a:solidFill>
              </a:rPr>
              <a:t> </a:t>
            </a:r>
          </a:p>
          <a:p>
            <a:pPr marL="299988" indent="-149994">
              <a:spcBef>
                <a:spcPct val="20000"/>
              </a:spcBef>
              <a:buClr>
                <a:srgbClr val="EE8800"/>
              </a:buClr>
              <a:buSzPct val="90000"/>
              <a:buFont typeface="Arial" panose="020B0604020202020204" pitchFamily="34" charset="0"/>
              <a:buChar char="■"/>
            </a:pPr>
            <a:r>
              <a:rPr lang="nl-NL" sz="1667" dirty="0" err="1"/>
              <a:t>Vlarem</a:t>
            </a:r>
            <a:r>
              <a:rPr lang="nl-NL" sz="1667" dirty="0"/>
              <a:t> II verplicht de aanleg van een gescheiden rioleringsstelsel. </a:t>
            </a:r>
          </a:p>
          <a:p>
            <a:pPr marL="299988" indent="-149994">
              <a:spcBef>
                <a:spcPct val="20000"/>
              </a:spcBef>
              <a:buClr>
                <a:srgbClr val="EE8800"/>
              </a:buClr>
              <a:buSzPct val="90000"/>
              <a:buFont typeface="Arial" panose="020B0604020202020204" pitchFamily="34" charset="0"/>
              <a:buChar char="■"/>
            </a:pPr>
            <a:r>
              <a:rPr lang="nl-NL" sz="1667" b="1" dirty="0">
                <a:solidFill>
                  <a:prstClr val="black"/>
                </a:solidFill>
              </a:rPr>
              <a:t>De Vlaamse milieuwetgeving verplicht jou om af te koppelen op je </a:t>
            </a:r>
            <a:r>
              <a:rPr lang="nl-NL" sz="1667" b="1" dirty="0" err="1">
                <a:solidFill>
                  <a:prstClr val="black"/>
                </a:solidFill>
              </a:rPr>
              <a:t>privé-domein</a:t>
            </a:r>
            <a:r>
              <a:rPr lang="nl-NL" sz="1667" b="1" dirty="0">
                <a:solidFill>
                  <a:prstClr val="black"/>
                </a:solidFill>
              </a:rPr>
              <a:t>.</a:t>
            </a:r>
          </a:p>
          <a:p>
            <a:pPr marL="299988" indent="-149994">
              <a:spcBef>
                <a:spcPct val="20000"/>
              </a:spcBef>
              <a:buClr>
                <a:srgbClr val="EE8800"/>
              </a:buClr>
              <a:buSzPct val="90000"/>
              <a:buFont typeface="Arial" panose="020B0604020202020204" pitchFamily="34" charset="0"/>
              <a:buChar char="■"/>
            </a:pPr>
            <a:endParaRPr lang="nl-NL" sz="1667" dirty="0"/>
          </a:p>
          <a:p>
            <a:pPr marL="299988" indent="-149994">
              <a:spcBef>
                <a:spcPct val="20000"/>
              </a:spcBef>
              <a:buClr>
                <a:srgbClr val="EE8800"/>
              </a:buClr>
              <a:buSzPct val="90000"/>
              <a:buFont typeface="Arial" panose="020B0604020202020204" pitchFamily="34" charset="0"/>
              <a:buChar char="■"/>
            </a:pPr>
            <a:endParaRPr lang="nl-NL" sz="1667" dirty="0"/>
          </a:p>
          <a:p>
            <a:endParaRPr lang="en-US" sz="1333" dirty="0"/>
          </a:p>
        </p:txBody>
      </p:sp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4155769A-3F2B-53FD-187B-0F75D383C9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EE17FFB-53C4-0900-D3D7-9D17285799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EBDE99-9289-48BD-B4A0-92EDCC6A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01" y="1223190"/>
            <a:ext cx="8272957" cy="3625864"/>
          </a:xfrm>
        </p:spPr>
        <p:txBody>
          <a:bodyPr>
            <a:normAutofit/>
          </a:bodyPr>
          <a:lstStyle/>
          <a:p>
            <a:r>
              <a:rPr lang="nl-BE" dirty="0"/>
              <a:t>Doelstelling van de infovergadering</a:t>
            </a:r>
          </a:p>
          <a:p>
            <a:pPr lvl="1"/>
            <a:r>
              <a:rPr lang="nl-BE" dirty="0"/>
              <a:t>Informeren</a:t>
            </a:r>
          </a:p>
          <a:p>
            <a:pPr lvl="1"/>
            <a:r>
              <a:rPr lang="nl-BE" dirty="0"/>
              <a:t>Bespreken van de plannen (renovatie Kloosterstraat + aanleg omleidingsweg naar </a:t>
            </a:r>
            <a:r>
              <a:rPr lang="nl-BE" dirty="0" err="1"/>
              <a:t>Diepestraat</a:t>
            </a:r>
            <a:r>
              <a:rPr lang="nl-BE" dirty="0"/>
              <a:t>)</a:t>
            </a:r>
          </a:p>
          <a:p>
            <a:endParaRPr lang="nl-BE" dirty="0"/>
          </a:p>
          <a:p>
            <a:r>
              <a:rPr lang="nl-BE" dirty="0"/>
              <a:t>Toelichtingen project</a:t>
            </a:r>
          </a:p>
          <a:p>
            <a:pPr lvl="1"/>
            <a:r>
              <a:rPr lang="nl-BE" dirty="0"/>
              <a:t>Studiebureau Lobelle (Jonas Tant)</a:t>
            </a:r>
          </a:p>
          <a:p>
            <a:pPr lvl="1"/>
            <a:r>
              <a:rPr lang="nl-BE" dirty="0"/>
              <a:t>FARYS (Dave Delrue)</a:t>
            </a:r>
          </a:p>
          <a:p>
            <a:endParaRPr lang="nl-BE" dirty="0"/>
          </a:p>
          <a:p>
            <a:r>
              <a:rPr lang="nl-BE" dirty="0"/>
              <a:t>Algemene vragen</a:t>
            </a:r>
          </a:p>
          <a:p>
            <a:endParaRPr lang="nl-BE" dirty="0"/>
          </a:p>
          <a:p>
            <a:r>
              <a:rPr lang="nl-BE" dirty="0"/>
              <a:t>Bespreking van de plannen</a:t>
            </a:r>
          </a:p>
          <a:p>
            <a:pPr lvl="1"/>
            <a:r>
              <a:rPr lang="nl-BE" dirty="0"/>
              <a:t>Afdruk van de plannen</a:t>
            </a:r>
          </a:p>
          <a:p>
            <a:pPr marL="307147" lvl="1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7CC3C4-F48A-40ED-B7B1-A7EB1BD34E44}"/>
              </a:ext>
            </a:extLst>
          </p:cNvPr>
          <p:cNvSpPr txBox="1">
            <a:spLocks/>
          </p:cNvSpPr>
          <p:nvPr/>
        </p:nvSpPr>
        <p:spPr>
          <a:xfrm>
            <a:off x="507801" y="161643"/>
            <a:ext cx="7885188" cy="1104820"/>
          </a:xfrm>
          <a:prstGeom prst="rect">
            <a:avLst/>
          </a:prstGeom>
          <a:noFill/>
          <a:ln>
            <a:noFill/>
          </a:ln>
        </p:spPr>
        <p:txBody>
          <a:bodyPr vert="horz" wrap="square" lIns="61426" tIns="30713" rIns="61426" bIns="30713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none" spc="0" baseline="0">
                <a:solidFill>
                  <a:srgbClr val="00A8BA"/>
                </a:solidFill>
                <a:uFillTx/>
                <a:latin typeface="Calibri"/>
              </a:defRPr>
            </a:lvl1pPr>
          </a:lstStyle>
          <a:p>
            <a:r>
              <a:rPr lang="nl-NL" sz="2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  <a:endParaRPr lang="nl-BE" sz="27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EBE341-3193-4151-186A-1C712BCD1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359" y="2807891"/>
            <a:ext cx="2287631" cy="7820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14B89DF-A5FA-F888-825D-14FE29AF36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065" y="2371259"/>
            <a:ext cx="2149924" cy="436633"/>
          </a:xfrm>
          <a:prstGeom prst="rect">
            <a:avLst/>
          </a:prstGeom>
        </p:spPr>
      </p:pic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2EF92EDF-BBDD-C19B-3366-70F7BCF303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FD5CF91-205C-5EF5-A493-98EDD8A215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2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Stappenplan</a:t>
            </a:r>
            <a:br>
              <a:rPr lang="nl-BE" dirty="0"/>
            </a:br>
            <a:endParaRPr lang="en-US" dirty="0"/>
          </a:p>
        </p:txBody>
      </p:sp>
      <p:pic>
        <p:nvPicPr>
          <p:cNvPr id="4" name="Afbeelding 3" descr="Sint-Lievens-Houtem - LOOGO IT">
            <a:extLst>
              <a:ext uri="{FF2B5EF4-FFF2-40B4-BE49-F238E27FC236}">
                <a16:creationId xmlns:a16="http://schemas.microsoft.com/office/drawing/2014/main" id="{889B90D3-949D-E82D-B388-BF5643F10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6619"/>
            <a:ext cx="1872208" cy="1161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84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21</a:t>
            </a:fld>
            <a:endParaRPr lang="nl-BE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16808" y="626603"/>
            <a:ext cx="6930553" cy="605607"/>
          </a:xfrm>
        </p:spPr>
        <p:txBody>
          <a:bodyPr/>
          <a:lstStyle/>
          <a:p>
            <a:r>
              <a:rPr lang="nl-BE" dirty="0"/>
              <a:t>1. Afkoppelingsdeskundige</a:t>
            </a:r>
            <a:endParaRPr lang="en-US" dirty="0"/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016808" y="2569468"/>
            <a:ext cx="6930553" cy="6656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000" dirty="0"/>
              <a:t>2. Afkoppelingsplan</a:t>
            </a:r>
            <a:endParaRPr lang="en-US" sz="3000" dirty="0"/>
          </a:p>
        </p:txBody>
      </p:sp>
      <p:sp>
        <p:nvSpPr>
          <p:cNvPr id="9" name="Tijdelijke aanduiding voor inhoud 3"/>
          <p:cNvSpPr txBox="1">
            <a:spLocks/>
          </p:cNvSpPr>
          <p:nvPr/>
        </p:nvSpPr>
        <p:spPr>
          <a:xfrm>
            <a:off x="1391999" y="1237320"/>
            <a:ext cx="6900333" cy="39012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18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18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9144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60000" indent="-180000" algn="l" defTabSz="9144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808038" algn="l"/>
              </a:tabLst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Font typeface="Arial" panose="020B0604020202020204" pitchFamily="34" charset="0"/>
              <a:buChar char="•"/>
            </a:pPr>
            <a:r>
              <a:rPr lang="nl-BE" sz="1667" b="1" dirty="0"/>
              <a:t>Inventarisatie</a:t>
            </a:r>
            <a:r>
              <a:rPr lang="nl-BE" sz="1667" dirty="0"/>
              <a:t> bestaande toestand (op basis van gegevens eigenaar/bewoner)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667" b="1" dirty="0"/>
              <a:t>Ontwerp en kostenraming</a:t>
            </a:r>
            <a:r>
              <a:rPr lang="nl-BE" sz="1667" dirty="0"/>
              <a:t> van de meest voordelige oplossing</a:t>
            </a:r>
            <a:br>
              <a:rPr lang="nl-BE" sz="1667" dirty="0"/>
            </a:br>
            <a:endParaRPr lang="nl-BE" sz="1667" dirty="0"/>
          </a:p>
          <a:p>
            <a:pPr lvl="3">
              <a:buFont typeface="Arial" panose="020B0604020202020204" pitchFamily="34" charset="0"/>
              <a:buChar char="•"/>
            </a:pPr>
            <a:endParaRPr lang="nl-BE" sz="1667" dirty="0"/>
          </a:p>
          <a:p>
            <a:pPr marL="599976" lvl="3" indent="0">
              <a:buNone/>
            </a:pPr>
            <a:endParaRPr lang="nl-BE" sz="1333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667" dirty="0"/>
              <a:t>Toelichting </a:t>
            </a:r>
            <a:r>
              <a:rPr lang="nl-BE" sz="1667" b="1" dirty="0"/>
              <a:t>ontwerp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BE" sz="1667" dirty="0"/>
              <a:t>Engagement: </a:t>
            </a:r>
            <a:r>
              <a:rPr lang="nl-BE" sz="1667" b="1" dirty="0"/>
              <a:t>overeenkomst</a:t>
            </a:r>
            <a:r>
              <a:rPr lang="nl-BE" sz="1667" dirty="0"/>
              <a:t> met de eigenaar</a:t>
            </a:r>
            <a:endParaRPr lang="en-US" sz="1667" dirty="0"/>
          </a:p>
          <a:p>
            <a:pPr marL="449982" lvl="2" indent="0">
              <a:buNone/>
            </a:pPr>
            <a:endParaRPr lang="nl-BE" sz="1667" dirty="0"/>
          </a:p>
          <a:p>
            <a:pPr marL="449982" lvl="2" indent="0">
              <a:buNone/>
            </a:pPr>
            <a:endParaRPr lang="nl-BE" sz="1667" dirty="0"/>
          </a:p>
          <a:p>
            <a:pPr marL="449982" lvl="2" indent="0">
              <a:buNone/>
            </a:pPr>
            <a:r>
              <a:rPr lang="nl-BE" sz="2333" dirty="0"/>
              <a:t>€ FARYS draagt 100 % van de kosten </a:t>
            </a:r>
          </a:p>
        </p:txBody>
      </p:sp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61A0E774-557D-9A32-EA38-5DA732770A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ADD79BA-0015-C583-7FAF-D119113047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22</a:t>
            </a:fld>
            <a:endParaRPr lang="nl-BE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1391647" y="997294"/>
            <a:ext cx="6900333" cy="3901281"/>
          </a:xfrm>
        </p:spPr>
        <p:txBody>
          <a:bodyPr/>
          <a:lstStyle/>
          <a:p>
            <a:pPr marL="149994" indent="0">
              <a:buNone/>
            </a:pPr>
            <a:endParaRPr lang="nl-BE" sz="2333" dirty="0"/>
          </a:p>
          <a:p>
            <a:pPr marL="149994" indent="0">
              <a:buNone/>
            </a:pPr>
            <a:r>
              <a:rPr lang="nl-BE" sz="2333" dirty="0"/>
              <a:t>Wie doet de werken?</a:t>
            </a:r>
          </a:p>
          <a:p>
            <a:r>
              <a:rPr lang="nl-BE" dirty="0"/>
              <a:t>Ofwel voer je de werken </a:t>
            </a:r>
            <a:r>
              <a:rPr lang="nl-BE" b="1" dirty="0"/>
              <a:t>zelf</a:t>
            </a:r>
            <a:r>
              <a:rPr lang="nl-BE" dirty="0"/>
              <a:t> uit.</a:t>
            </a:r>
          </a:p>
          <a:p>
            <a:r>
              <a:rPr lang="nl-BE" dirty="0"/>
              <a:t>Ofwel kies je zelf een </a:t>
            </a:r>
            <a:r>
              <a:rPr lang="nl-BE" b="1" dirty="0"/>
              <a:t>aannemer.</a:t>
            </a:r>
            <a:endParaRPr lang="nl-BE" dirty="0"/>
          </a:p>
          <a:p>
            <a:pPr marL="149994" indent="0">
              <a:buNone/>
            </a:pPr>
            <a:endParaRPr lang="nl-BE" sz="2333" dirty="0"/>
          </a:p>
          <a:p>
            <a:pPr marL="149994" indent="0">
              <a:buNone/>
            </a:pPr>
            <a:r>
              <a:rPr lang="nl-BE" sz="2333" dirty="0"/>
              <a:t>Wanneer? </a:t>
            </a:r>
          </a:p>
          <a:p>
            <a:r>
              <a:rPr lang="nl-BE" dirty="0"/>
              <a:t>De werken moeten klaar zijn vóór het einde van de rioleringswerken.</a:t>
            </a:r>
          </a:p>
          <a:p>
            <a:pPr marL="599976" lvl="3" indent="0">
              <a:buNone/>
            </a:pPr>
            <a:endParaRPr lang="nl-BE" dirty="0"/>
          </a:p>
          <a:p>
            <a:endParaRPr lang="nl-BE" dirty="0"/>
          </a:p>
          <a:p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697260"/>
            <a:ext cx="7740599" cy="960000"/>
          </a:xfrm>
        </p:spPr>
        <p:txBody>
          <a:bodyPr/>
          <a:lstStyle/>
          <a:p>
            <a:r>
              <a:rPr lang="nl-BE" dirty="0"/>
              <a:t>3. Afkoppelingswerken </a:t>
            </a:r>
            <a:endParaRPr lang="en-US" dirty="0"/>
          </a:p>
        </p:txBody>
      </p:sp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267C73C8-F283-6AD7-4605-186EEBB72B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2EF6F7-C355-412F-2197-5AF776AD26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23</a:t>
            </a:fld>
            <a:endParaRPr lang="nl-BE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1383874" y="1169852"/>
            <a:ext cx="6900333" cy="2587748"/>
          </a:xfrm>
        </p:spPr>
        <p:txBody>
          <a:bodyPr>
            <a:normAutofit/>
          </a:bodyPr>
          <a:lstStyle/>
          <a:p>
            <a:pPr marL="149994" indent="0">
              <a:buNone/>
            </a:pPr>
            <a:r>
              <a:rPr lang="nl-BE" sz="2333" b="1" dirty="0"/>
              <a:t>Wat</a:t>
            </a:r>
            <a:r>
              <a:rPr lang="nl-BE" sz="2333" dirty="0"/>
              <a:t> moet er gekeurd worden?</a:t>
            </a:r>
          </a:p>
          <a:p>
            <a:pPr marL="149994" indent="0">
              <a:buNone/>
            </a:pPr>
            <a:endParaRPr lang="nl-BE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We controleren of je regen- en afvalwater correct gescheiden zijn.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Hiervoor komt er een keurder langs.</a:t>
            </a:r>
          </a:p>
          <a:p>
            <a:pPr marL="149994" indent="0">
              <a:buNone/>
            </a:pPr>
            <a:br>
              <a:rPr lang="nl-BE" dirty="0"/>
            </a:br>
            <a:br>
              <a:rPr lang="nl-BE" dirty="0"/>
            </a:br>
            <a:br>
              <a:rPr lang="nl-BE" sz="1000" dirty="0"/>
            </a:b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621242"/>
            <a:ext cx="7740599" cy="960000"/>
          </a:xfrm>
        </p:spPr>
        <p:txBody>
          <a:bodyPr/>
          <a:lstStyle/>
          <a:p>
            <a:r>
              <a:rPr lang="nl-BE" dirty="0"/>
              <a:t>4. Verplichte keuring</a:t>
            </a:r>
            <a:endParaRPr lang="en-US" dirty="0"/>
          </a:p>
        </p:txBody>
      </p:sp>
      <p:sp>
        <p:nvSpPr>
          <p:cNvPr id="7" name="Tijdelijke aanduiding voor inhoud 3"/>
          <p:cNvSpPr txBox="1">
            <a:spLocks/>
          </p:cNvSpPr>
          <p:nvPr/>
        </p:nvSpPr>
        <p:spPr>
          <a:xfrm>
            <a:off x="1383875" y="2737487"/>
            <a:ext cx="6608506" cy="2340260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360000" indent="-18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18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9144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60000" indent="-180000" algn="l" defTabSz="9144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808038" algn="l"/>
              </a:tabLst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9994" indent="0">
              <a:buNone/>
            </a:pPr>
            <a:r>
              <a:rPr lang="nl-BE" sz="2500" b="1" dirty="0"/>
              <a:t>Wanneer</a:t>
            </a:r>
            <a:r>
              <a:rPr lang="nl-BE" sz="2500" dirty="0"/>
              <a:t> kan er gekeurd worden?</a:t>
            </a:r>
          </a:p>
          <a:p>
            <a:pPr marL="149994" indent="0">
              <a:buNone/>
            </a:pPr>
            <a:endParaRPr lang="nl-BE" sz="1083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nl-BE" sz="1833" dirty="0"/>
              <a:t>De </a:t>
            </a:r>
            <a:r>
              <a:rPr lang="nl-BE" sz="1833" b="1" dirty="0"/>
              <a:t>werken</a:t>
            </a:r>
            <a:r>
              <a:rPr lang="nl-BE" sz="1833" dirty="0"/>
              <a:t> op je privédomein zijn </a:t>
            </a:r>
            <a:r>
              <a:rPr lang="nl-BE" sz="1833" b="1" dirty="0"/>
              <a:t>klaar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nl-BE" sz="1833" dirty="0"/>
              <a:t>De </a:t>
            </a:r>
            <a:r>
              <a:rPr lang="nl-BE" sz="1833" b="1" dirty="0"/>
              <a:t>toezichtputjes (= </a:t>
            </a:r>
            <a:r>
              <a:rPr lang="nl-BE" sz="1833" b="1" dirty="0" err="1"/>
              <a:t>huisaansluitputjes</a:t>
            </a:r>
            <a:r>
              <a:rPr lang="nl-BE" sz="1833" b="1" dirty="0"/>
              <a:t>)</a:t>
            </a:r>
            <a:r>
              <a:rPr lang="nl-BE" sz="1833" dirty="0"/>
              <a:t> zijn aangesloten </a:t>
            </a:r>
            <a:br>
              <a:rPr lang="nl-BE" sz="1833" dirty="0"/>
            </a:br>
            <a:r>
              <a:rPr lang="nl-BE" sz="1833" dirty="0"/>
              <a:t>op de nieuwe riolering</a:t>
            </a:r>
            <a:br>
              <a:rPr lang="nl-BE" sz="1833" dirty="0"/>
            </a:br>
            <a:endParaRPr lang="nl-BE" sz="1833" dirty="0"/>
          </a:p>
          <a:p>
            <a:pPr marL="149994" indent="0">
              <a:lnSpc>
                <a:spcPct val="120000"/>
              </a:lnSpc>
              <a:buNone/>
            </a:pPr>
            <a:r>
              <a:rPr lang="nl-BE" sz="1833" dirty="0"/>
              <a:t>Kun je aanvragen bij </a:t>
            </a:r>
            <a:r>
              <a:rPr lang="nl-BE" sz="1833" dirty="0" err="1"/>
              <a:t>Farys</a:t>
            </a:r>
            <a:r>
              <a:rPr lang="nl-BE" sz="1833" dirty="0"/>
              <a:t> </a:t>
            </a:r>
            <a:r>
              <a:rPr lang="nl-BE" sz="1833" dirty="0">
                <a:sym typeface="Wingdings" panose="05000000000000000000" pitchFamily="2" charset="2"/>
              </a:rPr>
              <a:t> € eerste keuring </a:t>
            </a:r>
            <a:r>
              <a:rPr lang="nl-BE" sz="1833" dirty="0" err="1">
                <a:sym typeface="Wingdings" panose="05000000000000000000" pitchFamily="2" charset="2"/>
              </a:rPr>
              <a:t>ikv</a:t>
            </a:r>
            <a:r>
              <a:rPr lang="nl-BE" sz="1833" dirty="0">
                <a:sym typeface="Wingdings" panose="05000000000000000000" pitchFamily="2" charset="2"/>
              </a:rPr>
              <a:t> afkoppelingswerken gratis</a:t>
            </a:r>
          </a:p>
          <a:p>
            <a:pPr marL="149994" indent="0">
              <a:lnSpc>
                <a:spcPct val="120000"/>
              </a:lnSpc>
              <a:buNone/>
            </a:pPr>
            <a:r>
              <a:rPr lang="nl-BE" sz="1833" dirty="0">
                <a:sym typeface="Wingdings" panose="05000000000000000000" pitchFamily="2" charset="2"/>
              </a:rPr>
              <a:t>Project DOM-210/19/000-Z</a:t>
            </a:r>
          </a:p>
          <a:p>
            <a:pPr marL="149994" indent="0">
              <a:lnSpc>
                <a:spcPct val="120000"/>
              </a:lnSpc>
              <a:buNone/>
            </a:pPr>
            <a:r>
              <a:rPr lang="nl-BE" sz="1833" dirty="0">
                <a:sym typeface="Wingdings" panose="05000000000000000000" pitchFamily="2" charset="2"/>
              </a:rPr>
              <a:t>Via: 	- </a:t>
            </a:r>
            <a:r>
              <a:rPr lang="nl-BE" sz="1833" dirty="0">
                <a:sym typeface="Wingdings" panose="05000000000000000000" pitchFamily="2" charset="2"/>
                <a:hlinkClick r:id="rId3"/>
              </a:rPr>
              <a:t>afkoppelingen@farys.be</a:t>
            </a:r>
            <a:endParaRPr lang="nl-BE" sz="1833" dirty="0">
              <a:sym typeface="Wingdings" panose="05000000000000000000" pitchFamily="2" charset="2"/>
            </a:endParaRPr>
          </a:p>
          <a:p>
            <a:pPr marL="149994" indent="0">
              <a:lnSpc>
                <a:spcPct val="120000"/>
              </a:lnSpc>
              <a:buNone/>
            </a:pPr>
            <a:r>
              <a:rPr lang="nl-BE" sz="1833" dirty="0">
                <a:sym typeface="Wingdings" panose="05000000000000000000" pitchFamily="2" charset="2"/>
              </a:rPr>
              <a:t>	- </a:t>
            </a:r>
            <a:r>
              <a:rPr lang="nl-BE" sz="1833" dirty="0" err="1">
                <a:sym typeface="Wingdings" panose="05000000000000000000" pitchFamily="2" charset="2"/>
              </a:rPr>
              <a:t>Aquafoon</a:t>
            </a:r>
            <a:r>
              <a:rPr lang="nl-BE" sz="1833" dirty="0">
                <a:sym typeface="Wingdings" panose="05000000000000000000" pitchFamily="2" charset="2"/>
              </a:rPr>
              <a:t>: 078/35.35.99</a:t>
            </a:r>
            <a:endParaRPr lang="nl-BE" sz="1833" dirty="0"/>
          </a:p>
          <a:p>
            <a:pPr marL="149994" indent="0">
              <a:buNone/>
            </a:pPr>
            <a:br>
              <a:rPr lang="nl-BE" sz="1667" dirty="0"/>
            </a:br>
            <a:endParaRPr lang="en-US" sz="1667" dirty="0"/>
          </a:p>
        </p:txBody>
      </p:sp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6E2788B3-3D73-0C9E-366F-768311B44D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B617C6-24B4-3F06-4D59-864011F959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24</a:t>
            </a:fld>
            <a:endParaRPr lang="nl-BE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869652" y="1386026"/>
            <a:ext cx="6900333" cy="3901281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BE" sz="2333" dirty="0"/>
              <a:t>Gratis studie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333" dirty="0"/>
              <a:t>Gratis keuring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333" dirty="0"/>
              <a:t>Subsidie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667" dirty="0"/>
              <a:t>100% met een maximum van €500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667" dirty="0"/>
              <a:t>Deze tussenkomst is enkel van toepassing voor de noodzakelijke werken verbonden aan de afkoppeling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sz="1667" dirty="0"/>
              <a:t>Keuringsattest, bewijsstukken van de onkosten, </a:t>
            </a:r>
            <a:r>
              <a:rPr lang="nl-BE" sz="1667" dirty="0" err="1"/>
              <a:t>asbuilt</a:t>
            </a:r>
            <a:r>
              <a:rPr lang="nl-BE" sz="1667" dirty="0"/>
              <a:t>, foto’s, aanvraagformulier doorsturen naar FARYS, Stropstraat 1, 9000 Gent of via afkoppelingen@farys.be </a:t>
            </a:r>
            <a:br>
              <a:rPr lang="nl-BE" sz="1667" dirty="0"/>
            </a:br>
            <a:endParaRPr lang="nl-BE" sz="1667" dirty="0"/>
          </a:p>
          <a:p>
            <a:pPr marL="299988" lvl="1" indent="0">
              <a:buNone/>
            </a:pPr>
            <a:endParaRPr lang="nl-BE" sz="2000" b="1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69652" y="768843"/>
            <a:ext cx="6450499" cy="545600"/>
          </a:xfrm>
          <a:solidFill>
            <a:schemeClr val="bg1"/>
          </a:solidFill>
        </p:spPr>
        <p:txBody>
          <a:bodyPr/>
          <a:lstStyle/>
          <a:p>
            <a:r>
              <a:rPr lang="nl-BE" dirty="0"/>
              <a:t>5. Financiële tussenkomst</a:t>
            </a:r>
            <a:endParaRPr lang="en-US" dirty="0"/>
          </a:p>
        </p:txBody>
      </p:sp>
      <p:pic>
        <p:nvPicPr>
          <p:cNvPr id="6" name="Afbeelding 5" descr="Sint-Lievens-Houtem - LOOGO IT">
            <a:extLst>
              <a:ext uri="{FF2B5EF4-FFF2-40B4-BE49-F238E27FC236}">
                <a16:creationId xmlns:a16="http://schemas.microsoft.com/office/drawing/2014/main" id="{BBA4C1F3-6A61-3726-C53E-204E3B52CD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CEC1F4C-DE85-BC1F-E68D-AD48C96708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2718993"/>
            <a:ext cx="4386031" cy="3000000"/>
          </a:xfrm>
        </p:spPr>
        <p:txBody>
          <a:bodyPr/>
          <a:lstStyle/>
          <a:p>
            <a:pPr>
              <a:tabLst>
                <a:tab pos="2957513" algn="l"/>
              </a:tabLst>
            </a:pPr>
            <a:r>
              <a:rPr lang="nl-BE" dirty="0"/>
              <a:t>Aandachtspunten</a:t>
            </a:r>
            <a:endParaRPr lang="en-US" dirty="0"/>
          </a:p>
        </p:txBody>
      </p:sp>
      <p:pic>
        <p:nvPicPr>
          <p:cNvPr id="5" name="Afbeelding 4" descr="Sint-Lievens-Houtem - LOOGO IT">
            <a:extLst>
              <a:ext uri="{FF2B5EF4-FFF2-40B4-BE49-F238E27FC236}">
                <a16:creationId xmlns:a16="http://schemas.microsoft.com/office/drawing/2014/main" id="{C54D21E1-4FF1-90DD-63D2-702F9CEA9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6619"/>
            <a:ext cx="1872208" cy="1161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62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26</a:t>
            </a:fld>
            <a:endParaRPr lang="nl-BE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1211627" y="997293"/>
            <a:ext cx="6480720" cy="4320480"/>
          </a:xfrm>
        </p:spPr>
        <p:txBody>
          <a:bodyPr>
            <a:noAutofit/>
          </a:bodyPr>
          <a:lstStyle/>
          <a:p>
            <a:r>
              <a:rPr lang="nl-BE" dirty="0"/>
              <a:t>Aansluitingsplicht</a:t>
            </a:r>
            <a:r>
              <a:rPr lang="en-US" dirty="0"/>
              <a:t>: </a:t>
            </a:r>
            <a:r>
              <a:rPr lang="nl-BE" dirty="0"/>
              <a:t>Als er riolering op openbaar domein ligt, ook als er binnenshuis </a:t>
            </a:r>
            <a:r>
              <a:rPr lang="nl-BE" b="1" dirty="0"/>
              <a:t>breekwerken </a:t>
            </a:r>
            <a:r>
              <a:rPr lang="nl-BE" dirty="0"/>
              <a:t>zijn.</a:t>
            </a:r>
          </a:p>
          <a:p>
            <a:r>
              <a:rPr lang="nl-BE" dirty="0">
                <a:sym typeface="Wingdings" panose="05000000000000000000" pitchFamily="2" charset="2"/>
              </a:rPr>
              <a:t>Diepte aansluiting aan rooilijn maximum 0,8 meter</a:t>
            </a:r>
          </a:p>
          <a:p>
            <a:r>
              <a:rPr lang="nl-BE" dirty="0">
                <a:solidFill>
                  <a:srgbClr val="FF0000"/>
                </a:solidFill>
                <a:sym typeface="Wingdings" panose="05000000000000000000" pitchFamily="2" charset="2"/>
              </a:rPr>
              <a:t>Opgelet: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De huidige riolering is poreus, maar de nieuwe gescheiden riolering is waterdicht. 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Gevolg: het grondwaterniveau zal zich herstellen naar de oorspronkelijke toestand. Dit is belangrijk voor niet-waterdichte kelders.</a:t>
            </a:r>
          </a:p>
          <a:p>
            <a:r>
              <a:rPr lang="nl-BE" dirty="0"/>
              <a:t>Aansluiten bestaande huisaansluiting: kosten 100% bij Farys tijdens rioleringswerken (beperkt tot 1 DWA en 1 RWA)</a:t>
            </a:r>
            <a:r>
              <a:rPr lang="en-US" dirty="0"/>
              <a:t>.  </a:t>
            </a:r>
            <a:r>
              <a:rPr lang="nl-BE" dirty="0"/>
              <a:t>Wens je een DWA of RWA aansluiting dan is deze betalend (1000,00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/>
              <a:t>Euro/aansluiting)</a:t>
            </a:r>
            <a:endParaRPr lang="en-US" dirty="0"/>
          </a:p>
          <a:p>
            <a:r>
              <a:rPr lang="nl-BE" dirty="0"/>
              <a:t>Zorg dat alle afvoerbuizen een voldoende grote hellingsgraad hebben:</a:t>
            </a:r>
          </a:p>
          <a:p>
            <a:pPr lvl="1"/>
            <a:r>
              <a:rPr lang="nl-BE" dirty="0"/>
              <a:t>afvalwater 1 cm/meter</a:t>
            </a:r>
          </a:p>
          <a:p>
            <a:pPr lvl="1"/>
            <a:r>
              <a:rPr lang="nl-BE" dirty="0"/>
              <a:t>regenwater 0,5 cm/meter</a:t>
            </a:r>
            <a:endParaRPr lang="nl-BE" dirty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21835" y="217207"/>
            <a:ext cx="6450499" cy="60007"/>
          </a:xfrm>
        </p:spPr>
        <p:txBody>
          <a:bodyPr/>
          <a:lstStyle/>
          <a:p>
            <a:r>
              <a:rPr lang="en-US" dirty="0" err="1"/>
              <a:t>Aandachtspunten</a:t>
            </a:r>
            <a:endParaRPr lang="en-US" dirty="0"/>
          </a:p>
        </p:txBody>
      </p:sp>
      <p:pic>
        <p:nvPicPr>
          <p:cNvPr id="6" name="Afbeelding 5" descr="Sint-Lievens-Houtem - LOOGO IT">
            <a:extLst>
              <a:ext uri="{FF2B5EF4-FFF2-40B4-BE49-F238E27FC236}">
                <a16:creationId xmlns:a16="http://schemas.microsoft.com/office/drawing/2014/main" id="{30F01A2C-ADAB-67BC-1EC1-4B7E18676B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DD3651-77B6-2EAB-8737-D1E9079539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27</a:t>
            </a:fld>
            <a:endParaRPr lang="nl-BE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1121834" y="397227"/>
            <a:ext cx="6900333" cy="48390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764" y="1057301"/>
            <a:ext cx="6900000" cy="3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 descr="Sint-Lievens-Houtem - LOOGO IT">
            <a:extLst>
              <a:ext uri="{FF2B5EF4-FFF2-40B4-BE49-F238E27FC236}">
                <a16:creationId xmlns:a16="http://schemas.microsoft.com/office/drawing/2014/main" id="{0216FB23-B26C-6BEA-C570-CE2D891D26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522099-72AC-C889-6B11-C31C687FEF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2000" y="2730500"/>
            <a:ext cx="4110303" cy="2999053"/>
          </a:xfrm>
        </p:spPr>
        <p:txBody>
          <a:bodyPr/>
          <a:lstStyle/>
          <a:p>
            <a:pPr>
              <a:defRPr/>
            </a:pPr>
            <a:r>
              <a:rPr lang="nl-BE" dirty="0"/>
              <a:t>Nutsleidingen</a:t>
            </a:r>
            <a:endParaRPr lang="en-US" dirty="0"/>
          </a:p>
        </p:txBody>
      </p:sp>
      <p:pic>
        <p:nvPicPr>
          <p:cNvPr id="5" name="Afbeelding 4" descr="Sint-Lievens-Houtem - LOOGO IT">
            <a:extLst>
              <a:ext uri="{FF2B5EF4-FFF2-40B4-BE49-F238E27FC236}">
                <a16:creationId xmlns:a16="http://schemas.microsoft.com/office/drawing/2014/main" id="{BC237A85-AEE1-5838-C67D-FCBFBFEA6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6619"/>
            <a:ext cx="1872208" cy="1161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89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29</a:t>
            </a:fld>
            <a:endParaRPr lang="nl-BE" noProof="0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378274" y="417777"/>
            <a:ext cx="7740599" cy="960000"/>
          </a:xfrm>
        </p:spPr>
        <p:txBody>
          <a:bodyPr/>
          <a:lstStyle/>
          <a:p>
            <a:r>
              <a:rPr lang="nl-BE" dirty="0"/>
              <a:t>Nutsleidingen</a:t>
            </a:r>
          </a:p>
        </p:txBody>
      </p:sp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C8B2D74F-4D16-0D04-C820-46E8DB5E16EA}"/>
              </a:ext>
            </a:extLst>
          </p:cNvPr>
          <p:cNvSpPr txBox="1">
            <a:spLocks/>
          </p:cNvSpPr>
          <p:nvPr/>
        </p:nvSpPr>
        <p:spPr>
          <a:xfrm>
            <a:off x="271463" y="916313"/>
            <a:ext cx="8601074" cy="5000278"/>
          </a:xfrm>
          <a:prstGeom prst="rect">
            <a:avLst/>
          </a:prstGeom>
        </p:spPr>
        <p:txBody>
          <a:bodyPr/>
          <a:lstStyle>
            <a:lvl1pPr marL="27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35000" algn="l" defTabSz="6858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606029" algn="l"/>
              </a:tabLst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b="1" dirty="0"/>
              <a:t>Aanpassingswerken </a:t>
            </a:r>
            <a:r>
              <a:rPr lang="nl-BE" sz="1800" dirty="0"/>
              <a:t>nodig in kader van rioolwerken (o.a. OV, LS, water, Telenet, …)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b="1" dirty="0"/>
              <a:t>Aanleg nieuwe nutsleidingen</a:t>
            </a:r>
            <a:r>
              <a:rPr lang="nl-BE" sz="1800" dirty="0"/>
              <a:t> – o.a. OV in omleidingsweg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Voorzien</a:t>
            </a:r>
            <a:r>
              <a:rPr lang="nl-BE" sz="1800" b="1" dirty="0"/>
              <a:t> nieuwe HS-cabine </a:t>
            </a:r>
            <a:r>
              <a:rPr lang="nl-BE" sz="1800" dirty="0"/>
              <a:t>naast </a:t>
            </a:r>
            <a:r>
              <a:rPr lang="nl-BE" sz="1800" dirty="0" err="1"/>
              <a:t>Diepestraat</a:t>
            </a:r>
            <a:r>
              <a:rPr lang="nl-BE" sz="1800" dirty="0"/>
              <a:t> nr. 18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b="1" dirty="0"/>
              <a:t>Plaatsen laadpalen – </a:t>
            </a:r>
            <a:r>
              <a:rPr lang="nl-BE" sz="1800" dirty="0"/>
              <a:t>nog verder nakijken.</a:t>
            </a:r>
          </a:p>
          <a:p>
            <a:pPr marL="92075" indent="0">
              <a:buNone/>
            </a:pPr>
            <a:r>
              <a:rPr lang="nl-BE" sz="1800" dirty="0"/>
              <a:t>	</a:t>
            </a:r>
            <a:endParaRPr lang="nl-BE" sz="1600" i="1" dirty="0"/>
          </a:p>
        </p:txBody>
      </p:sp>
      <p:pic>
        <p:nvPicPr>
          <p:cNvPr id="12" name="Afbeelding 11" descr="Sint-Lievens-Houtem - LOOGO IT">
            <a:extLst>
              <a:ext uri="{FF2B5EF4-FFF2-40B4-BE49-F238E27FC236}">
                <a16:creationId xmlns:a16="http://schemas.microsoft.com/office/drawing/2014/main" id="{0A283E3D-1688-1AB9-A2ED-D3750F1AF5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9E0E621-EA0F-B115-536F-80543496B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EBDE99-9289-48BD-B4A0-92EDCC6A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01" y="1223190"/>
            <a:ext cx="7763568" cy="3625864"/>
          </a:xfrm>
        </p:spPr>
        <p:txBody>
          <a:bodyPr>
            <a:normAutofit/>
          </a:bodyPr>
          <a:lstStyle/>
          <a:p>
            <a:r>
              <a:rPr lang="nl-BE" dirty="0"/>
              <a:t>Gemeente Sint-Lievens-Houtem</a:t>
            </a:r>
          </a:p>
          <a:p>
            <a:endParaRPr lang="nl-BE" dirty="0"/>
          </a:p>
          <a:p>
            <a:r>
              <a:rPr lang="nl-BE" dirty="0"/>
              <a:t>Rioolbeheerder FARYS </a:t>
            </a:r>
          </a:p>
          <a:p>
            <a:endParaRPr lang="nl-BE" dirty="0"/>
          </a:p>
          <a:p>
            <a:r>
              <a:rPr lang="nl-BE" dirty="0"/>
              <a:t>Ontwerper - studiebureau Lobelle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Nutsmaatschappijen (</a:t>
            </a:r>
            <a:r>
              <a:rPr lang="nl-BE" dirty="0" err="1"/>
              <a:t>Fluvius</a:t>
            </a:r>
            <a:r>
              <a:rPr lang="nl-BE" dirty="0"/>
              <a:t>, Farys, Telenet, </a:t>
            </a:r>
            <a:r>
              <a:rPr lang="nl-BE" dirty="0" err="1"/>
              <a:t>Proximus</a:t>
            </a:r>
            <a:r>
              <a:rPr lang="nl-BE" dirty="0"/>
              <a:t>)</a:t>
            </a:r>
          </a:p>
          <a:p>
            <a:pPr marL="307147" lvl="1" indent="0">
              <a:buNone/>
            </a:pPr>
            <a:endParaRPr lang="nl-BE" dirty="0"/>
          </a:p>
          <a:p>
            <a:r>
              <a:rPr lang="nl-BE" dirty="0"/>
              <a:t>Aannemer der werken (nog aan te stellen)</a:t>
            </a:r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7CC3C4-F48A-40ED-B7B1-A7EB1BD34E44}"/>
              </a:ext>
            </a:extLst>
          </p:cNvPr>
          <p:cNvSpPr txBox="1">
            <a:spLocks/>
          </p:cNvSpPr>
          <p:nvPr/>
        </p:nvSpPr>
        <p:spPr>
          <a:xfrm>
            <a:off x="507801" y="118370"/>
            <a:ext cx="7885188" cy="1104820"/>
          </a:xfrm>
          <a:prstGeom prst="rect">
            <a:avLst/>
          </a:prstGeom>
          <a:noFill/>
          <a:ln>
            <a:noFill/>
          </a:ln>
        </p:spPr>
        <p:txBody>
          <a:bodyPr vert="horz" wrap="square" lIns="61426" tIns="30713" rIns="61426" bIns="30713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none" spc="0" baseline="0">
                <a:solidFill>
                  <a:srgbClr val="00A8BA"/>
                </a:solidFill>
                <a:uFillTx/>
                <a:latin typeface="Calibri"/>
              </a:defRPr>
            </a:lvl1pPr>
          </a:lstStyle>
          <a:p>
            <a:r>
              <a:rPr lang="nl-BE" sz="2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Betrokken</a:t>
            </a:r>
            <a:r>
              <a:rPr lang="nl-BE" sz="2418" dirty="0"/>
              <a:t> </a:t>
            </a:r>
            <a:r>
              <a:rPr lang="nl-BE" sz="2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partijen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0D62A77-B603-5ECF-A1F1-092335050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270" y="2342962"/>
            <a:ext cx="2149924" cy="43663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84234FD-854B-0843-C401-A2D2CE6773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1475885"/>
            <a:ext cx="2287631" cy="782034"/>
          </a:xfrm>
          <a:prstGeom prst="rect">
            <a:avLst/>
          </a:prstGeom>
        </p:spPr>
      </p:pic>
      <p:pic>
        <p:nvPicPr>
          <p:cNvPr id="6" name="Afbeelding 5" descr="Sint-Lievens-Houtem - LOOGO IT">
            <a:extLst>
              <a:ext uri="{FF2B5EF4-FFF2-40B4-BE49-F238E27FC236}">
                <a16:creationId xmlns:a16="http://schemas.microsoft.com/office/drawing/2014/main" id="{7472E021-DFE5-7FDE-783F-15AAADF3C4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9626" y="708324"/>
            <a:ext cx="1260979" cy="782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Sint-Lievens-Houtem - LOOGO IT">
            <a:extLst>
              <a:ext uri="{FF2B5EF4-FFF2-40B4-BE49-F238E27FC236}">
                <a16:creationId xmlns:a16="http://schemas.microsoft.com/office/drawing/2014/main" id="{01AC7F00-2897-E9C7-7DE7-03B2CD3234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3E0DE39-9E30-B84E-D386-4CE457AA8C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63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9C01-E35A-4BFA-B090-15651CCB4AA9}" type="slidenum">
              <a:rPr lang="nl-BE" noProof="0" smtClean="0"/>
              <a:pPr/>
              <a:t>30</a:t>
            </a:fld>
            <a:endParaRPr lang="nl-BE" noProof="0" dirty="0"/>
          </a:p>
        </p:txBody>
      </p:sp>
      <p:sp>
        <p:nvSpPr>
          <p:cNvPr id="6" name="Tijdelijke aanduiding voor inhoud 3"/>
          <p:cNvSpPr txBox="1">
            <a:spLocks noGrp="1"/>
          </p:cNvSpPr>
          <p:nvPr>
            <p:ph sz="quarter" idx="13"/>
          </p:nvPr>
        </p:nvSpPr>
        <p:spPr bwMode="auto">
          <a:xfrm>
            <a:off x="1121834" y="1576811"/>
            <a:ext cx="690033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  <a:spAutoFit/>
          </a:bodyPr>
          <a:lstStyle>
            <a:lvl1pPr marL="292100" indent="-2921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76"/>
              </a:buClr>
              <a:buSzPct val="60000"/>
              <a:buFont typeface="Wingdings" pitchFamily="2" charset="2"/>
              <a:buChar char=""/>
              <a:defRPr sz="2800" b="1">
                <a:solidFill>
                  <a:srgbClr val="003376"/>
                </a:solidFill>
                <a:latin typeface="Calibri" pitchFamily="34" charset="0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76"/>
              </a:buClr>
              <a:buFont typeface="Symbol" pitchFamily="18" charset="2"/>
              <a:buChar char="·"/>
              <a:defRPr sz="2400" b="1">
                <a:solidFill>
                  <a:srgbClr val="003376"/>
                </a:solidFill>
                <a:latin typeface="Calibri" pitchFamily="34" charset="0"/>
              </a:defRPr>
            </a:lvl2pPr>
            <a:lvl3pPr marL="1143000" indent="-2794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76"/>
              </a:buClr>
              <a:buChar char="–"/>
              <a:defRPr sz="2000" b="1">
                <a:solidFill>
                  <a:srgbClr val="003376"/>
                </a:solidFill>
                <a:latin typeface="Calibri" pitchFamily="34" charset="0"/>
              </a:defRPr>
            </a:lvl3pPr>
            <a:lvl4pPr marL="1524000" indent="-1905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76"/>
              </a:buClr>
              <a:buChar char="»"/>
              <a:defRPr sz="2000" b="1">
                <a:solidFill>
                  <a:srgbClr val="003376"/>
                </a:solidFill>
                <a:latin typeface="Calibri" pitchFamily="34" charset="0"/>
              </a:defRPr>
            </a:lvl4pPr>
            <a:lvl5pPr marL="26670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003376"/>
                </a:solidFill>
                <a:latin typeface="+mn-lt"/>
              </a:defRPr>
            </a:lvl5pPr>
            <a:lvl6pPr marL="3124200" indent="-190500" algn="l" rtl="0" eaLnBrk="1" fontAlgn="base" hangingPunct="1"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581400" indent="-190500" algn="l" rtl="0" eaLnBrk="1" fontAlgn="base" hangingPunct="1"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4038600" indent="-190500" algn="l" rtl="0" eaLnBrk="1" fontAlgn="base" hangingPunct="1"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495800" indent="-190500" algn="l" rtl="0" eaLnBrk="1" fontAlgn="base" hangingPunct="1"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b="0" dirty="0">
                <a:solidFill>
                  <a:schemeClr val="tx1"/>
                </a:solidFill>
              </a:rPr>
              <a:t>Nieuwe aansluiting van nutsleidingen – best nu aanvragen!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385224" y="2617474"/>
            <a:ext cx="6074008" cy="206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333" b="1" dirty="0">
                <a:latin typeface="Calibri" pitchFamily="34" charset="0"/>
              </a:rPr>
              <a:t>Waarom?</a:t>
            </a:r>
          </a:p>
          <a:p>
            <a:r>
              <a:rPr lang="nl-BE" sz="2333" dirty="0">
                <a:latin typeface="Calibri" pitchFamily="34" charset="0"/>
              </a:rPr>
              <a:t>Herstel in nieuw aangelegde weg/voetpaden:</a:t>
            </a:r>
          </a:p>
          <a:p>
            <a:pPr marL="380985" indent="-380985">
              <a:buFontTx/>
              <a:buChar char="-"/>
            </a:pPr>
            <a:r>
              <a:rPr lang="nl-BE" sz="2333" dirty="0">
                <a:latin typeface="Calibri" pitchFamily="34" charset="0"/>
              </a:rPr>
              <a:t>Kan nooit in dezelfde staat worden hersteld</a:t>
            </a:r>
          </a:p>
          <a:p>
            <a:pPr marL="380985" indent="-380985">
              <a:buFontTx/>
              <a:buChar char="-"/>
            </a:pPr>
            <a:r>
              <a:rPr lang="nl-BE" sz="2333" dirty="0">
                <a:latin typeface="Calibri" pitchFamily="34" charset="0"/>
              </a:rPr>
              <a:t>Zorgt voor extra hinder </a:t>
            </a:r>
          </a:p>
          <a:p>
            <a:pPr marL="380985" indent="-380985">
              <a:buFontTx/>
              <a:buChar char="-"/>
            </a:pPr>
            <a:r>
              <a:rPr lang="nl-BE" sz="2333" dirty="0">
                <a:latin typeface="Calibri" pitchFamily="34" charset="0"/>
              </a:rPr>
              <a:t>Zorgt voor extra kosten</a:t>
            </a:r>
          </a:p>
          <a:p>
            <a:endParaRPr lang="nl-BE" sz="1170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Nutsleidingen</a:t>
            </a:r>
          </a:p>
        </p:txBody>
      </p:sp>
      <p:pic>
        <p:nvPicPr>
          <p:cNvPr id="9" name="Afbeelding 1" descr="Beschrijving: Synduct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807" y="781382"/>
            <a:ext cx="2627508" cy="72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6ADC28B-905A-4898-A03C-CD770070E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13" y="4657700"/>
            <a:ext cx="7020780" cy="374705"/>
          </a:xfrm>
          <a:prstGeom prst="rect">
            <a:avLst/>
          </a:prstGeom>
        </p:spPr>
      </p:pic>
      <p:pic>
        <p:nvPicPr>
          <p:cNvPr id="4" name="Afbeelding 3" descr="Sint-Lievens-Houtem - LOOGO IT">
            <a:extLst>
              <a:ext uri="{FF2B5EF4-FFF2-40B4-BE49-F238E27FC236}">
                <a16:creationId xmlns:a16="http://schemas.microsoft.com/office/drawing/2014/main" id="{E4F364AE-CFCE-CE32-A92B-617F7D08CF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1F51ED2-3FC5-F020-AEAE-866983B7D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2000" y="2730500"/>
            <a:ext cx="4110303" cy="2999053"/>
          </a:xfrm>
        </p:spPr>
        <p:txBody>
          <a:bodyPr/>
          <a:lstStyle/>
          <a:p>
            <a:pPr>
              <a:defRPr/>
            </a:pPr>
            <a:r>
              <a:rPr lang="nl-BE" dirty="0"/>
              <a:t>Planning</a:t>
            </a:r>
            <a:endParaRPr lang="en-US" dirty="0"/>
          </a:p>
        </p:txBody>
      </p:sp>
      <p:pic>
        <p:nvPicPr>
          <p:cNvPr id="5" name="Afbeelding 4" descr="Sint-Lievens-Houtem - LOOGO IT">
            <a:extLst>
              <a:ext uri="{FF2B5EF4-FFF2-40B4-BE49-F238E27FC236}">
                <a16:creationId xmlns:a16="http://schemas.microsoft.com/office/drawing/2014/main" id="{BC237A85-AEE1-5838-C67D-FCBFBFEA6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6619"/>
            <a:ext cx="1872208" cy="1161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85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625252"/>
            <a:ext cx="7740599" cy="960000"/>
          </a:xfrm>
        </p:spPr>
        <p:txBody>
          <a:bodyPr/>
          <a:lstStyle/>
          <a:p>
            <a:r>
              <a:rPr lang="nl-BE" altLang="nl-BE" dirty="0"/>
              <a:t>PLANNING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32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6B057CE1-62EF-49C7-9664-F271A7DA6FCF}"/>
              </a:ext>
            </a:extLst>
          </p:cNvPr>
          <p:cNvSpPr txBox="1">
            <a:spLocks/>
          </p:cNvSpPr>
          <p:nvPr/>
        </p:nvSpPr>
        <p:spPr>
          <a:xfrm>
            <a:off x="271463" y="916313"/>
            <a:ext cx="8601074" cy="5000278"/>
          </a:xfrm>
          <a:prstGeom prst="rect">
            <a:avLst/>
          </a:prstGeom>
        </p:spPr>
        <p:txBody>
          <a:bodyPr/>
          <a:lstStyle>
            <a:lvl1pPr marL="27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35000" algn="l" defTabSz="6858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606029" algn="l"/>
              </a:tabLst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b="1" dirty="0"/>
              <a:t>Najaar 2022 </a:t>
            </a:r>
            <a:r>
              <a:rPr lang="nl-BE" sz="1800" dirty="0"/>
              <a:t>– afwerken voorontwerpdossier + indienen voor subsidie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b="1" dirty="0"/>
              <a:t>Najaar 2022 + 2023 </a:t>
            </a:r>
            <a:r>
              <a:rPr lang="nl-BE" sz="1800" dirty="0"/>
              <a:t>– opstart innames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b="1" dirty="0"/>
              <a:t>2023 </a:t>
            </a:r>
            <a:r>
              <a:rPr lang="nl-BE" sz="1800" dirty="0"/>
              <a:t>– opmaken ontwerpdossier + vergunning + aanstellen aannemer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b="1" dirty="0"/>
              <a:t>2024 </a:t>
            </a:r>
            <a:r>
              <a:rPr lang="nl-BE" sz="1800" dirty="0"/>
              <a:t>– start der werken</a:t>
            </a:r>
          </a:p>
          <a:p>
            <a:pPr marL="92075" indent="0">
              <a:buNone/>
            </a:pPr>
            <a:r>
              <a:rPr lang="nl-BE" sz="1800" dirty="0"/>
              <a:t>	</a:t>
            </a:r>
            <a:r>
              <a:rPr lang="nl-BE" sz="1800" i="1" dirty="0"/>
              <a:t>duur v/d werken: +/- 8 maanden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endParaRPr lang="nl-BE" sz="1600" dirty="0"/>
          </a:p>
          <a:p>
            <a:pPr marL="92075" indent="0" defTabSz="538163">
              <a:buNone/>
            </a:pPr>
            <a:r>
              <a:rPr lang="nl-BE" sz="1600" i="1" u="sng" dirty="0"/>
              <a:t>Noot</a:t>
            </a:r>
            <a:r>
              <a:rPr lang="nl-BE" sz="1600" i="1" dirty="0"/>
              <a:t>: 	deze planning is onder voorbehoud</a:t>
            </a:r>
          </a:p>
        </p:txBody>
      </p:sp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B552575B-9F53-9BC1-16A9-7BDFE54EF7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78650F8-B6AF-7525-7CB8-A24F04520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2000" y="2730500"/>
            <a:ext cx="4110303" cy="2999053"/>
          </a:xfrm>
        </p:spPr>
        <p:txBody>
          <a:bodyPr/>
          <a:lstStyle/>
          <a:p>
            <a:pPr>
              <a:defRPr/>
            </a:pPr>
            <a:r>
              <a:rPr lang="nl-BE" dirty="0"/>
              <a:t>Hinder / impact</a:t>
            </a:r>
            <a:endParaRPr lang="en-US" dirty="0"/>
          </a:p>
        </p:txBody>
      </p:sp>
      <p:pic>
        <p:nvPicPr>
          <p:cNvPr id="5" name="Afbeelding 4" descr="Sint-Lievens-Houtem - LOOGO IT">
            <a:extLst>
              <a:ext uri="{FF2B5EF4-FFF2-40B4-BE49-F238E27FC236}">
                <a16:creationId xmlns:a16="http://schemas.microsoft.com/office/drawing/2014/main" id="{87763CFC-FC2B-CC93-1C2C-5F0FEC28F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6619"/>
            <a:ext cx="1872208" cy="1161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1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740599" cy="960000"/>
          </a:xfrm>
        </p:spPr>
        <p:txBody>
          <a:bodyPr/>
          <a:lstStyle/>
          <a:p>
            <a:r>
              <a:rPr lang="nl-BE" altLang="nl-BE" dirty="0"/>
              <a:t>HINDER / IMPACT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34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6B057CE1-62EF-49C7-9664-F271A7DA6FCF}"/>
              </a:ext>
            </a:extLst>
          </p:cNvPr>
          <p:cNvSpPr txBox="1">
            <a:spLocks/>
          </p:cNvSpPr>
          <p:nvPr/>
        </p:nvSpPr>
        <p:spPr>
          <a:xfrm>
            <a:off x="271463" y="916313"/>
            <a:ext cx="8601074" cy="5000278"/>
          </a:xfrm>
          <a:prstGeom prst="rect">
            <a:avLst/>
          </a:prstGeom>
        </p:spPr>
        <p:txBody>
          <a:bodyPr/>
          <a:lstStyle>
            <a:lvl1pPr marL="27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35000" algn="l" defTabSz="6858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606029" algn="l"/>
              </a:tabLst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1000" dirty="0"/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b="1" dirty="0"/>
              <a:t>Geen</a:t>
            </a:r>
            <a:r>
              <a:rPr lang="nl-BE" sz="1800" dirty="0"/>
              <a:t> doorgaand verkeer mogelijk tijdens de werken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b="1" dirty="0"/>
              <a:t>Beperkt</a:t>
            </a:r>
            <a:r>
              <a:rPr lang="nl-BE" sz="1800" dirty="0"/>
              <a:t> plaatselijk verkeer mogelijk afhankelijk van locatie werken (afzetten boodschappen, …)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Woningen </a:t>
            </a:r>
            <a:r>
              <a:rPr lang="nl-BE" sz="1800" b="1" dirty="0"/>
              <a:t>steeds</a:t>
            </a:r>
            <a:r>
              <a:rPr lang="nl-BE" sz="1800" dirty="0"/>
              <a:t> te voet toegankelijk.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dirty="0"/>
              <a:t>Goede afspraken maken met aannemer der werken.</a:t>
            </a:r>
          </a:p>
          <a:p>
            <a:pPr marL="439738" indent="-347663">
              <a:buFont typeface="Wingdings" panose="05000000000000000000" pitchFamily="2" charset="2"/>
              <a:buChar char="Ø"/>
            </a:pPr>
            <a:r>
              <a:rPr lang="nl-BE" sz="1800" b="1" dirty="0"/>
              <a:t>Veiligheidsvoorschriften</a:t>
            </a:r>
            <a:r>
              <a:rPr lang="nl-BE" sz="1800" dirty="0"/>
              <a:t> werfomgeving zijn te volgen!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17F072D-94C9-1F55-2BAB-2BBB928745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  <p:pic>
        <p:nvPicPr>
          <p:cNvPr id="3" name="Afbeelding 2" descr="Sint-Lievens-Houtem - LOOGO IT">
            <a:extLst>
              <a:ext uri="{FF2B5EF4-FFF2-40B4-BE49-F238E27FC236}">
                <a16:creationId xmlns:a16="http://schemas.microsoft.com/office/drawing/2014/main" id="{12EAE019-F902-22C5-B9D2-EB10F44E42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2000" y="2730500"/>
            <a:ext cx="4110303" cy="2999053"/>
          </a:xfrm>
        </p:spPr>
        <p:txBody>
          <a:bodyPr/>
          <a:lstStyle/>
          <a:p>
            <a:pPr>
              <a:defRPr/>
            </a:pPr>
            <a:r>
              <a:rPr lang="nl-BE" dirty="0"/>
              <a:t>Vragen ?</a:t>
            </a:r>
            <a:endParaRPr lang="en-US" dirty="0"/>
          </a:p>
        </p:txBody>
      </p:sp>
      <p:pic>
        <p:nvPicPr>
          <p:cNvPr id="5" name="Afbeelding 4" descr="Sint-Lievens-Houtem - LOOGO IT">
            <a:extLst>
              <a:ext uri="{FF2B5EF4-FFF2-40B4-BE49-F238E27FC236}">
                <a16:creationId xmlns:a16="http://schemas.microsoft.com/office/drawing/2014/main" id="{C44DF824-753B-463E-E8D4-B5EC44E08F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6619"/>
            <a:ext cx="1872208" cy="1161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39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2715947"/>
            <a:ext cx="4110303" cy="2999053"/>
          </a:xfrm>
        </p:spPr>
        <p:txBody>
          <a:bodyPr/>
          <a:lstStyle/>
          <a:p>
            <a:pPr>
              <a:defRPr/>
            </a:pPr>
            <a:r>
              <a:rPr lang="nl-BE" dirty="0"/>
              <a:t>Projectgebied + bedoeling van het project</a:t>
            </a:r>
            <a:endParaRPr lang="en-US" dirty="0"/>
          </a:p>
        </p:txBody>
      </p:sp>
      <p:pic>
        <p:nvPicPr>
          <p:cNvPr id="5" name="Afbeelding 4" descr="Sint-Lievens-Houtem - LOOGO IT">
            <a:extLst>
              <a:ext uri="{FF2B5EF4-FFF2-40B4-BE49-F238E27FC236}">
                <a16:creationId xmlns:a16="http://schemas.microsoft.com/office/drawing/2014/main" id="{11345659-24B9-6F7F-0FE6-1F16A6975A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6619"/>
            <a:ext cx="1872208" cy="1161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35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740599" cy="960000"/>
          </a:xfrm>
        </p:spPr>
        <p:txBody>
          <a:bodyPr/>
          <a:lstStyle/>
          <a:p>
            <a:r>
              <a:rPr lang="nl-BE" altLang="nl-BE" dirty="0"/>
              <a:t>Bedoeling van het project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6529984-D975-459F-9268-C49A998D24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996157"/>
            <a:ext cx="6996777" cy="4261114"/>
          </a:xfrm>
        </p:spPr>
        <p:txBody>
          <a:bodyPr>
            <a:normAutofit/>
          </a:bodyPr>
          <a:lstStyle/>
          <a:p>
            <a:pPr marL="135000" indent="0">
              <a:buNone/>
              <a:defRPr/>
            </a:pPr>
            <a:r>
              <a:rPr lang="nl-BE" sz="1800" u="sng" dirty="0"/>
              <a:t>PROJECTZONE:</a:t>
            </a:r>
            <a:endParaRPr lang="nl-BE" sz="1800" u="sng" dirty="0">
              <a:highlight>
                <a:srgbClr val="FFFF00"/>
              </a:highlight>
            </a:endParaRPr>
          </a:p>
          <a:p>
            <a:pPr lvl="1">
              <a:defRPr/>
            </a:pPr>
            <a:endParaRPr lang="nl-NL" sz="1667" dirty="0"/>
          </a:p>
          <a:p>
            <a:pPr marL="679650" lvl="3" indent="-238115">
              <a:buFont typeface="Arial" panose="020B0604020202020204" pitchFamily="34" charset="0"/>
              <a:buChar char="•"/>
              <a:defRPr/>
            </a:pPr>
            <a:endParaRPr lang="nl-NL" sz="1500" dirty="0"/>
          </a:p>
          <a:p>
            <a:pPr marL="529656" lvl="2" indent="-238115">
              <a:buFont typeface="Arial" panose="020B0604020202020204" pitchFamily="34" charset="0"/>
              <a:buChar char="•"/>
              <a:defRPr/>
            </a:pPr>
            <a:endParaRPr sz="15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6B40CD-2230-FF97-124B-4CA1560AF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1362" y="889228"/>
            <a:ext cx="5128187" cy="4304898"/>
          </a:xfrm>
          <a:prstGeom prst="rect">
            <a:avLst/>
          </a:prstGeom>
        </p:spPr>
      </p:pic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B9E5D6F4-CB6E-5AAF-E3F0-F0B51C0228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8D418DD-4942-30B9-F24A-13575991E4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740599" cy="960000"/>
          </a:xfrm>
        </p:spPr>
        <p:txBody>
          <a:bodyPr/>
          <a:lstStyle/>
          <a:p>
            <a:r>
              <a:rPr lang="nl-BE" altLang="nl-BE" dirty="0"/>
              <a:t>Bedoeling van het project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6529984-D975-459F-9268-C49A998D24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875" y="996157"/>
            <a:ext cx="7740598" cy="4261114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  <a:tabLst>
                <a:tab pos="291465" algn="l"/>
                <a:tab pos="937260" algn="l"/>
                <a:tab pos="3961765" algn="l"/>
                <a:tab pos="5078095" algn="l"/>
                <a:tab pos="6400800" algn="l"/>
              </a:tabLst>
            </a:pPr>
            <a:r>
              <a:rPr lang="nl-BE" sz="2000" spc="-10" dirty="0"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KLOOSTERSTRAAT – volledige vernieuwen</a:t>
            </a:r>
          </a:p>
          <a:p>
            <a:pPr marL="670050" lvl="2" indent="-400050" algn="just">
              <a:lnSpc>
                <a:spcPct val="115000"/>
              </a:lnSpc>
              <a:spcBef>
                <a:spcPts val="1000"/>
              </a:spcBef>
              <a:buFont typeface="+mj-lt"/>
              <a:buAutoNum type="romanUcPeriod"/>
              <a:tabLst>
                <a:tab pos="291465" algn="l"/>
                <a:tab pos="937260" algn="l"/>
                <a:tab pos="3961765" algn="l"/>
                <a:tab pos="5078095" algn="l"/>
                <a:tab pos="6400800" algn="l"/>
              </a:tabLst>
            </a:pPr>
            <a:r>
              <a:rPr lang="nl-BE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Aanleg nieuwe riolering + aansluiten alle gebouwen</a:t>
            </a:r>
          </a:p>
          <a:p>
            <a:pPr marL="670050" lvl="2" indent="-400050" algn="just">
              <a:lnSpc>
                <a:spcPct val="115000"/>
              </a:lnSpc>
              <a:spcBef>
                <a:spcPts val="1000"/>
              </a:spcBef>
              <a:buFont typeface="+mj-lt"/>
              <a:buAutoNum type="romanUcPeriod"/>
              <a:tabLst>
                <a:tab pos="291465" algn="l"/>
                <a:tab pos="937260" algn="l"/>
                <a:tab pos="3961765" algn="l"/>
                <a:tab pos="5078095" algn="l"/>
                <a:tab pos="6400800" algn="l"/>
              </a:tabLst>
            </a:pPr>
            <a:r>
              <a:rPr lang="nl-BE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Vernieuwen wegenis vanaf Marktplein tot voorbij voetbal</a:t>
            </a:r>
          </a:p>
          <a:p>
            <a:pPr marL="670050" lvl="2" indent="-400050" algn="just">
              <a:lnSpc>
                <a:spcPct val="115000"/>
              </a:lnSpc>
              <a:spcBef>
                <a:spcPts val="1000"/>
              </a:spcBef>
              <a:buFont typeface="+mj-lt"/>
              <a:buAutoNum type="romanUcPeriod"/>
              <a:tabLst>
                <a:tab pos="291465" algn="l"/>
                <a:tab pos="937260" algn="l"/>
                <a:tab pos="3961765" algn="l"/>
                <a:tab pos="5078095" algn="l"/>
                <a:tab pos="6400800" algn="l"/>
              </a:tabLst>
            </a:pPr>
            <a:r>
              <a:rPr lang="nl-BE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Verlengen voetpad vanaf WZC Ter Kimme tot zuidelijke wijk</a:t>
            </a:r>
          </a:p>
          <a:p>
            <a:pPr marL="0" lvl="0" indent="0" algn="just">
              <a:lnSpc>
                <a:spcPct val="115000"/>
              </a:lnSpc>
              <a:spcBef>
                <a:spcPts val="1000"/>
              </a:spcBef>
              <a:buNone/>
              <a:tabLst>
                <a:tab pos="291465" algn="l"/>
                <a:tab pos="937260" algn="l"/>
                <a:tab pos="3961765" algn="l"/>
                <a:tab pos="5078095" algn="l"/>
                <a:tab pos="6400800" algn="l"/>
              </a:tabLst>
            </a:pPr>
            <a:endParaRPr lang="nl-BE" sz="1500" spc="-10" dirty="0">
              <a:effectLst/>
              <a:latin typeface="Calibri" panose="020F0502020204030204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457200" lvl="0" indent="-4572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 startAt="2"/>
              <a:tabLst>
                <a:tab pos="291465" algn="l"/>
                <a:tab pos="937260" algn="l"/>
                <a:tab pos="3961765" algn="l"/>
                <a:tab pos="5078095" algn="l"/>
                <a:tab pos="6400800" algn="l"/>
              </a:tabLst>
            </a:pPr>
            <a:r>
              <a:rPr lang="nl-BE" sz="2000" spc="-10" dirty="0"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OMLEIDINGSWEG – vanaf Kloosterstraat tot </a:t>
            </a:r>
            <a:r>
              <a:rPr lang="nl-BE" sz="2000" spc="-10" dirty="0" err="1"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Diepestraat</a:t>
            </a:r>
            <a:endParaRPr lang="nl-BE" sz="2000" spc="-10" dirty="0">
              <a:latin typeface="Calibri" panose="020F0502020204030204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670050" lvl="2" indent="-400050" algn="just">
              <a:lnSpc>
                <a:spcPct val="115000"/>
              </a:lnSpc>
              <a:spcBef>
                <a:spcPts val="1000"/>
              </a:spcBef>
              <a:buFont typeface="+mj-lt"/>
              <a:buAutoNum type="romanUcPeriod"/>
              <a:tabLst>
                <a:tab pos="291465" algn="l"/>
                <a:tab pos="937260" algn="l"/>
                <a:tab pos="3961765" algn="l"/>
                <a:tab pos="5078095" algn="l"/>
                <a:tab pos="6400800" algn="l"/>
              </a:tabLst>
            </a:pPr>
            <a:r>
              <a:rPr lang="nl-BE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Volledige nieuwe rijweg op locatie buurtweg nr. 99</a:t>
            </a:r>
          </a:p>
          <a:p>
            <a:pPr marL="670050" lvl="2" indent="-400050" algn="just">
              <a:lnSpc>
                <a:spcPct val="115000"/>
              </a:lnSpc>
              <a:spcBef>
                <a:spcPts val="1000"/>
              </a:spcBef>
              <a:buFont typeface="+mj-lt"/>
              <a:buAutoNum type="romanUcPeriod"/>
              <a:tabLst>
                <a:tab pos="291465" algn="l"/>
                <a:tab pos="937260" algn="l"/>
                <a:tab pos="3961765" algn="l"/>
                <a:tab pos="5078095" algn="l"/>
                <a:tab pos="6400800" algn="l"/>
              </a:tabLst>
            </a:pPr>
            <a:r>
              <a:rPr lang="nl-BE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Noodzakelijk bij evenementen / calamiteiten – anders afgesloten voor voertuigen</a:t>
            </a:r>
          </a:p>
          <a:p>
            <a:pPr marL="670050" lvl="2" indent="-400050" algn="just">
              <a:lnSpc>
                <a:spcPct val="115000"/>
              </a:lnSpc>
              <a:spcBef>
                <a:spcPts val="1000"/>
              </a:spcBef>
              <a:buFont typeface="+mj-lt"/>
              <a:buAutoNum type="romanUcPeriod"/>
              <a:tabLst>
                <a:tab pos="291465" algn="l"/>
                <a:tab pos="937260" algn="l"/>
                <a:tab pos="3961765" algn="l"/>
                <a:tab pos="5078095" algn="l"/>
                <a:tab pos="6400800" algn="l"/>
              </a:tabLst>
            </a:pPr>
            <a:r>
              <a:rPr lang="nl-BE" sz="16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ongolian Baiti" panose="03000500000000000000" pitchFamily="66" charset="0"/>
              </a:rPr>
              <a:t>Voorzien van bufferbekken t.h.v. Molenbeek</a:t>
            </a:r>
          </a:p>
          <a:p>
            <a:pPr marL="679650" lvl="3" indent="-238115">
              <a:buFont typeface="Arial" panose="020B0604020202020204" pitchFamily="34" charset="0"/>
              <a:buChar char="•"/>
              <a:defRPr/>
            </a:pPr>
            <a:endParaRPr lang="nl-NL" sz="1500" dirty="0"/>
          </a:p>
          <a:p>
            <a:pPr marL="529656" lvl="2" indent="-238115">
              <a:buFont typeface="Arial" panose="020B0604020202020204" pitchFamily="34" charset="0"/>
              <a:buChar char="•"/>
              <a:defRPr/>
            </a:pPr>
            <a:endParaRPr sz="1500" dirty="0"/>
          </a:p>
        </p:txBody>
      </p:sp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54B9B3AD-B9ED-DB81-318F-5335F3619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CAFDCBE-B37B-724F-28EA-6F82B79603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2000" y="2730500"/>
            <a:ext cx="4110303" cy="2999053"/>
          </a:xfrm>
        </p:spPr>
        <p:txBody>
          <a:bodyPr/>
          <a:lstStyle/>
          <a:p>
            <a:pPr>
              <a:defRPr/>
            </a:pPr>
            <a:r>
              <a:rPr lang="nl-BE" dirty="0"/>
              <a:t>Toelichting project</a:t>
            </a:r>
            <a:endParaRPr lang="en-US" dirty="0"/>
          </a:p>
        </p:txBody>
      </p:sp>
      <p:pic>
        <p:nvPicPr>
          <p:cNvPr id="5" name="Afbeelding 4" descr="Sint-Lievens-Houtem - LOOGO IT">
            <a:extLst>
              <a:ext uri="{FF2B5EF4-FFF2-40B4-BE49-F238E27FC236}">
                <a16:creationId xmlns:a16="http://schemas.microsoft.com/office/drawing/2014/main" id="{EFB9246D-29FD-8709-84CF-B572912B91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6619"/>
            <a:ext cx="1872208" cy="1161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98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740599" cy="960000"/>
          </a:xfrm>
        </p:spPr>
        <p:txBody>
          <a:bodyPr/>
          <a:lstStyle/>
          <a:p>
            <a:r>
              <a:rPr lang="nl-BE" altLang="nl-BE" dirty="0"/>
              <a:t>Toelichting project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6529984-D975-459F-9268-C49A998D24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875" y="996157"/>
            <a:ext cx="6360438" cy="4261114"/>
          </a:xfrm>
        </p:spPr>
        <p:txBody>
          <a:bodyPr>
            <a:normAutofit/>
          </a:bodyPr>
          <a:lstStyle/>
          <a:p>
            <a:pPr marL="135000" indent="0">
              <a:buNone/>
              <a:defRPr/>
            </a:pPr>
            <a:r>
              <a:rPr lang="nl-BE" dirty="0"/>
              <a:t> </a:t>
            </a:r>
            <a:endParaRPr lang="nl-NL" sz="1667" dirty="0"/>
          </a:p>
          <a:p>
            <a:pPr marL="679650" lvl="3" indent="-238115">
              <a:buFont typeface="Arial" panose="020B0604020202020204" pitchFamily="34" charset="0"/>
              <a:buChar char="•"/>
              <a:defRPr/>
            </a:pPr>
            <a:endParaRPr lang="nl-NL" sz="1500" dirty="0"/>
          </a:p>
          <a:p>
            <a:pPr marL="529656" lvl="2" indent="-238115">
              <a:buFont typeface="Arial" panose="020B0604020202020204" pitchFamily="34" charset="0"/>
              <a:buChar char="•"/>
              <a:defRPr/>
            </a:pPr>
            <a:endParaRPr sz="1500" dirty="0"/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71D1CE3A-B2D5-4DE4-A53A-2294C67CFDDE}"/>
              </a:ext>
            </a:extLst>
          </p:cNvPr>
          <p:cNvSpPr txBox="1">
            <a:spLocks/>
          </p:cNvSpPr>
          <p:nvPr/>
        </p:nvSpPr>
        <p:spPr>
          <a:xfrm>
            <a:off x="323528" y="1025574"/>
            <a:ext cx="8693025" cy="5000278"/>
          </a:xfrm>
          <a:prstGeom prst="rect">
            <a:avLst/>
          </a:prstGeom>
        </p:spPr>
        <p:txBody>
          <a:bodyPr/>
          <a:lstStyle>
            <a:lvl1pPr marL="27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35000" algn="l" defTabSz="6858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606029" algn="l"/>
              </a:tabLst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1600" u="sng" dirty="0"/>
              <a:t>1. Rioleringswerken (met subsidies):</a:t>
            </a:r>
          </a:p>
          <a:p>
            <a:pPr marL="442913" indent="-358775">
              <a:tabLst>
                <a:tab pos="989013" algn="l"/>
              </a:tabLst>
            </a:pPr>
            <a:r>
              <a:rPr lang="nl-BE" sz="1600" dirty="0"/>
              <a:t>Opbraak bestaande rijweg, zijbermen en leidingen.</a:t>
            </a:r>
          </a:p>
          <a:p>
            <a:pPr marL="442913" indent="-358775">
              <a:tabLst>
                <a:tab pos="989013" algn="l"/>
              </a:tabLst>
            </a:pPr>
            <a:r>
              <a:rPr lang="nl-BE" sz="1600" dirty="0"/>
              <a:t>Aanleg nieuw gescheiden stelsel (afval- en regenwaterriool)</a:t>
            </a:r>
          </a:p>
          <a:p>
            <a:pPr marL="442913" indent="-358775">
              <a:tabLst>
                <a:tab pos="989013" algn="l"/>
              </a:tabLst>
            </a:pPr>
            <a:r>
              <a:rPr lang="nl-BE" sz="1600" dirty="0"/>
              <a:t>Aansluiten alle bestaande woningen</a:t>
            </a:r>
          </a:p>
          <a:p>
            <a:pPr marL="534988" indent="-358775"/>
            <a:endParaRPr lang="nl-BE" sz="1600" dirty="0"/>
          </a:p>
          <a:p>
            <a:pPr marL="176213" indent="0">
              <a:buFont typeface="Arial" panose="020B0604020202020204" pitchFamily="34" charset="0"/>
              <a:buNone/>
            </a:pPr>
            <a:r>
              <a:rPr lang="nl-BE" sz="1600" b="1" dirty="0"/>
              <a:t>AFVALWATER:</a:t>
            </a:r>
          </a:p>
          <a:p>
            <a:pPr marL="628650" indent="-360363">
              <a:buFont typeface="Wingdings" panose="05000000000000000000" pitchFamily="2" charset="2"/>
              <a:buChar char="Ø"/>
            </a:pPr>
            <a:r>
              <a:rPr lang="nl-BE" sz="1600" dirty="0"/>
              <a:t>Afvoer richting Molenbeek, via toegangsweg WZC Ter Kimme</a:t>
            </a:r>
          </a:p>
          <a:p>
            <a:pPr marL="628650" indent="-360363">
              <a:buFont typeface="Wingdings" panose="05000000000000000000" pitchFamily="2" charset="2"/>
              <a:buChar char="Ø"/>
            </a:pPr>
            <a:r>
              <a:rPr lang="nl-BE" sz="1600" dirty="0"/>
              <a:t>Aansluiting op Aquafin-collector langs Molenbeek</a:t>
            </a:r>
          </a:p>
          <a:p>
            <a:pPr marL="268287" indent="0">
              <a:buFont typeface="Arial" panose="020B0604020202020204" pitchFamily="34" charset="0"/>
              <a:buNone/>
            </a:pPr>
            <a:endParaRPr lang="nl-BE" sz="1600" b="1" dirty="0"/>
          </a:p>
          <a:p>
            <a:pPr marL="174625" indent="0">
              <a:buFont typeface="Arial" panose="020B0604020202020204" pitchFamily="34" charset="0"/>
              <a:buNone/>
              <a:tabLst>
                <a:tab pos="176213" algn="l"/>
              </a:tabLst>
            </a:pPr>
            <a:r>
              <a:rPr lang="nl-BE" sz="1600" b="1" dirty="0"/>
              <a:t>REGENWATER:</a:t>
            </a:r>
          </a:p>
          <a:p>
            <a:pPr marL="628650" indent="-360363">
              <a:buFont typeface="Wingdings" panose="05000000000000000000" pitchFamily="2" charset="2"/>
              <a:buChar char="Ø"/>
            </a:pPr>
            <a:r>
              <a:rPr lang="nl-BE" sz="1600" dirty="0"/>
              <a:t>Afvoer richting Molenbeek, via toegangsweg WZC Ter Kimme</a:t>
            </a:r>
          </a:p>
          <a:p>
            <a:pPr marL="628650" indent="-360363">
              <a:buFont typeface="Wingdings" panose="05000000000000000000" pitchFamily="2" charset="2"/>
              <a:buChar char="Ø"/>
            </a:pPr>
            <a:r>
              <a:rPr lang="nl-BE" sz="1600" dirty="0"/>
              <a:t>Aansluiten op nieuw bufferbekken</a:t>
            </a:r>
          </a:p>
          <a:p>
            <a:pPr marL="628650" indent="-360363">
              <a:buFont typeface="Wingdings" panose="05000000000000000000" pitchFamily="2" charset="2"/>
              <a:buChar char="Ø"/>
            </a:pPr>
            <a:r>
              <a:rPr lang="nl-BE" sz="1600" dirty="0"/>
              <a:t>Vertraagd afvoeren naar Molenbeek.</a:t>
            </a:r>
          </a:p>
        </p:txBody>
      </p:sp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3E7B4348-DFC0-F5AE-96F3-95011C6198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299029-C129-EF4D-2A89-93387C986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95536" y="409228"/>
            <a:ext cx="7740599" cy="960000"/>
          </a:xfrm>
        </p:spPr>
        <p:txBody>
          <a:bodyPr/>
          <a:lstStyle/>
          <a:p>
            <a:r>
              <a:rPr lang="nl-BE" altLang="nl-BE" dirty="0"/>
              <a:t>Toelichting project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72375" y="89959"/>
            <a:ext cx="719667" cy="4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■"/>
              <a:defRPr sz="1667">
                <a:solidFill>
                  <a:schemeClr val="tx1"/>
                </a:solidFill>
                <a:latin typeface="Lucida Sans" pitchFamily="34" charset="0"/>
              </a:defRPr>
            </a:lvl1pPr>
            <a:lvl2pPr marL="619100" indent="-23811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 sz="1333">
                <a:solidFill>
                  <a:schemeClr val="tx1"/>
                </a:solidFill>
                <a:latin typeface="Lucida Sans" pitchFamily="34" charset="0"/>
              </a:defRPr>
            </a:lvl2pPr>
            <a:lvl3pPr marL="952462" indent="-190492" eaLnBrk="0" hangingPunct="0">
              <a:spcBef>
                <a:spcPct val="20000"/>
              </a:spcBef>
              <a:buClr>
                <a:schemeClr val="accent1"/>
              </a:buClr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3pPr>
            <a:lvl4pPr marL="1333447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4pPr>
            <a:lvl5pPr marL="1714431" indent="-190492" eaLnBrk="0" hangingPunct="0">
              <a:spcBef>
                <a:spcPct val="20000"/>
              </a:spcBef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Font typeface="Lucida Sans" pitchFamily="34" charset="0"/>
              <a:buChar char="-"/>
              <a:defRPr sz="1167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42CE7FF1-7F9C-4AD9-8E0A-F1A7F611E396}" type="slidenum">
              <a:rPr lang="nl-NL" altLang="nl-BE" sz="833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nl-NL" altLang="nl-BE" sz="833">
              <a:solidFill>
                <a:srgbClr val="FFFFFF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6529984-D975-459F-9268-C49A998D24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875" y="996157"/>
            <a:ext cx="6360438" cy="4261114"/>
          </a:xfrm>
        </p:spPr>
        <p:txBody>
          <a:bodyPr>
            <a:normAutofit/>
          </a:bodyPr>
          <a:lstStyle/>
          <a:p>
            <a:pPr marL="135000" indent="0">
              <a:buNone/>
              <a:defRPr/>
            </a:pPr>
            <a:r>
              <a:rPr lang="nl-BE" dirty="0"/>
              <a:t> </a:t>
            </a:r>
            <a:endParaRPr lang="nl-NL" sz="1667" dirty="0"/>
          </a:p>
          <a:p>
            <a:pPr marL="679650" lvl="3" indent="-238115">
              <a:buFont typeface="Arial" panose="020B0604020202020204" pitchFamily="34" charset="0"/>
              <a:buChar char="•"/>
              <a:defRPr/>
            </a:pPr>
            <a:endParaRPr lang="nl-NL" sz="1500" dirty="0"/>
          </a:p>
          <a:p>
            <a:pPr marL="529656" lvl="2" indent="-238115">
              <a:buFont typeface="Arial" panose="020B0604020202020204" pitchFamily="34" charset="0"/>
              <a:buChar char="•"/>
              <a:defRPr/>
            </a:pPr>
            <a:endParaRPr sz="1500" dirty="0"/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71D1CE3A-B2D5-4DE4-A53A-2294C67CFDDE}"/>
              </a:ext>
            </a:extLst>
          </p:cNvPr>
          <p:cNvSpPr txBox="1">
            <a:spLocks/>
          </p:cNvSpPr>
          <p:nvPr/>
        </p:nvSpPr>
        <p:spPr>
          <a:xfrm>
            <a:off x="323528" y="1025574"/>
            <a:ext cx="8693025" cy="5000278"/>
          </a:xfrm>
          <a:prstGeom prst="rect">
            <a:avLst/>
          </a:prstGeom>
        </p:spPr>
        <p:txBody>
          <a:bodyPr/>
          <a:lstStyle>
            <a:lvl1pPr marL="27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3500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Sans" panose="020B0602030504020204" pitchFamily="34" charset="0"/>
              <a:buChar char="-"/>
              <a:defRPr lang="nl-NL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35000" algn="l" defTabSz="685800" rtl="0" eaLnBrk="1" latinLnBrk="0" hangingPunct="1">
              <a:spcBef>
                <a:spcPct val="20000"/>
              </a:spcBef>
              <a:buClrTx/>
              <a:buFont typeface="Lucida Sans" panose="020B0602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5000" indent="-135000" algn="l" defTabSz="685800" rtl="0" eaLnBrk="1" latinLnBrk="0" hangingPunct="1">
              <a:spcBef>
                <a:spcPct val="20000"/>
              </a:spcBef>
              <a:buFont typeface="Lucida Sans" panose="020B0602030504020204" pitchFamily="34" charset="0"/>
              <a:buChar char="-"/>
              <a:tabLst>
                <a:tab pos="606029" algn="l"/>
              </a:tabLst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l-BE" sz="1600" u="sng" dirty="0"/>
              <a:t>Rioleringswerken (met subsidies) – waterhuishouding:</a:t>
            </a:r>
          </a:p>
          <a:p>
            <a:pPr marL="0" indent="0">
              <a:buNone/>
            </a:pPr>
            <a:endParaRPr lang="nl-BE" sz="1600" u="sng" dirty="0"/>
          </a:p>
          <a:p>
            <a:pPr marL="442913" indent="-358775">
              <a:tabLst>
                <a:tab pos="989013" algn="l"/>
              </a:tabLst>
            </a:pPr>
            <a:r>
              <a:rPr lang="nl-BE" sz="1600" dirty="0"/>
              <a:t>Aanleg bufferbekken langs Molenbeek </a:t>
            </a:r>
          </a:p>
          <a:p>
            <a:pPr marL="712913" lvl="2" indent="-358775">
              <a:tabLst>
                <a:tab pos="989013" algn="l"/>
              </a:tabLst>
            </a:pPr>
            <a:r>
              <a:rPr lang="nl-BE" sz="1400" u="sng" dirty="0"/>
              <a:t>volume</a:t>
            </a:r>
            <a:r>
              <a:rPr lang="nl-BE" sz="1400" dirty="0"/>
              <a:t>: 550.000 liter</a:t>
            </a:r>
          </a:p>
          <a:p>
            <a:pPr marL="712913" lvl="2" indent="-358775">
              <a:tabLst>
                <a:tab pos="989013" algn="l"/>
              </a:tabLst>
            </a:pPr>
            <a:r>
              <a:rPr lang="nl-BE" sz="1400" dirty="0"/>
              <a:t>Opvangen regenwater Kloosterstraat / omleidingsweg</a:t>
            </a:r>
          </a:p>
          <a:p>
            <a:pPr marL="712913" lvl="2" indent="-358775">
              <a:tabLst>
                <a:tab pos="989013" algn="l"/>
              </a:tabLst>
            </a:pPr>
            <a:r>
              <a:rPr lang="nl-BE" sz="1400" dirty="0"/>
              <a:t>Vertraagd afvoeren naar Molenbeek</a:t>
            </a:r>
          </a:p>
          <a:p>
            <a:pPr marL="712913" lvl="2" indent="-358775">
              <a:tabLst>
                <a:tab pos="989013" algn="l"/>
              </a:tabLst>
            </a:pPr>
            <a:r>
              <a:rPr lang="nl-BE" sz="1400" dirty="0" err="1"/>
              <a:t>Natuurtechnisch</a:t>
            </a:r>
            <a:r>
              <a:rPr lang="nl-BE" sz="1400" dirty="0"/>
              <a:t> inrichten + bomen</a:t>
            </a:r>
          </a:p>
          <a:p>
            <a:pPr marL="84138" indent="0">
              <a:buNone/>
              <a:tabLst>
                <a:tab pos="989013" algn="l"/>
              </a:tabLst>
            </a:pPr>
            <a:endParaRPr lang="nl-BE" sz="1600" dirty="0"/>
          </a:p>
          <a:p>
            <a:pPr marL="442913" indent="-358775">
              <a:tabLst>
                <a:tab pos="989013" algn="l"/>
              </a:tabLst>
            </a:pPr>
            <a:r>
              <a:rPr lang="nl-BE" sz="1600" dirty="0"/>
              <a:t>Bijkomend wachtbekken langs Molenbeek om</a:t>
            </a:r>
          </a:p>
          <a:p>
            <a:pPr marL="84138" indent="0">
              <a:buNone/>
              <a:tabLst>
                <a:tab pos="989013" algn="l"/>
              </a:tabLst>
            </a:pPr>
            <a:r>
              <a:rPr lang="nl-BE" sz="1600" dirty="0"/>
              <a:t>       wateroverlast in centrum te vermijden:</a:t>
            </a:r>
          </a:p>
          <a:p>
            <a:pPr marL="84138" indent="0">
              <a:buNone/>
              <a:tabLst>
                <a:tab pos="989013" algn="l"/>
              </a:tabLst>
            </a:pPr>
            <a:r>
              <a:rPr lang="nl-BE" sz="1600" dirty="0"/>
              <a:t>	- </a:t>
            </a:r>
            <a:r>
              <a:rPr lang="nl-BE" sz="1300" dirty="0"/>
              <a:t>Sterk hellend terrein</a:t>
            </a:r>
          </a:p>
          <a:p>
            <a:pPr marL="84138" indent="0">
              <a:buNone/>
              <a:tabLst>
                <a:tab pos="989013" algn="l"/>
              </a:tabLst>
            </a:pPr>
            <a:r>
              <a:rPr lang="nl-BE" sz="1300" dirty="0"/>
              <a:t>	- Beperkte breedte voorhanden</a:t>
            </a:r>
          </a:p>
          <a:p>
            <a:pPr marL="219138" lvl="1" indent="0">
              <a:buNone/>
              <a:tabLst>
                <a:tab pos="989013" algn="l"/>
              </a:tabLst>
            </a:pPr>
            <a:r>
              <a:rPr lang="nl-BE" sz="1300" dirty="0"/>
              <a:t>	- Aanwezige natuurgebieden</a:t>
            </a:r>
          </a:p>
          <a:p>
            <a:pPr marL="219138" lvl="1" indent="0">
              <a:spcBef>
                <a:spcPts val="600"/>
              </a:spcBef>
              <a:buNone/>
              <a:tabLst>
                <a:tab pos="989013" algn="l"/>
              </a:tabLst>
            </a:pPr>
            <a:r>
              <a:rPr lang="nl-BE" sz="1300" dirty="0"/>
              <a:t>Wachtbekken zou te weinig impact hebben </a:t>
            </a:r>
            <a:r>
              <a:rPr lang="nl-BE" sz="1300" dirty="0">
                <a:sym typeface="Wingdings" panose="05000000000000000000" pitchFamily="2" charset="2"/>
              </a:rPr>
              <a:t></a:t>
            </a:r>
            <a:r>
              <a:rPr lang="nl-BE" sz="1300" dirty="0"/>
              <a:t> verder te onderzoeken</a:t>
            </a:r>
          </a:p>
        </p:txBody>
      </p:sp>
      <p:pic>
        <p:nvPicPr>
          <p:cNvPr id="2" name="Afbeelding 1" descr="Sint-Lievens-Houtem - LOOGO IT">
            <a:extLst>
              <a:ext uri="{FF2B5EF4-FFF2-40B4-BE49-F238E27FC236}">
                <a16:creationId xmlns:a16="http://schemas.microsoft.com/office/drawing/2014/main" id="{3E7B4348-DFC0-F5AE-96F3-95011C6198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102567"/>
            <a:ext cx="792088" cy="49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299029-C129-EF4D-2A89-93387C986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720" y="5375487"/>
            <a:ext cx="1074964" cy="2183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6EE0B99-550A-4968-CE8E-2600722A4D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987" t="17334" r="13777" b="39028"/>
          <a:stretch/>
        </p:blipFill>
        <p:spPr>
          <a:xfrm>
            <a:off x="5796136" y="1409781"/>
            <a:ext cx="3096344" cy="3181877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44606BE-715C-97CE-4DCF-777590F267D2}"/>
              </a:ext>
            </a:extLst>
          </p:cNvPr>
          <p:cNvCxnSpPr>
            <a:cxnSpLocks/>
          </p:cNvCxnSpPr>
          <p:nvPr/>
        </p:nvCxnSpPr>
        <p:spPr>
          <a:xfrm>
            <a:off x="6516216" y="3721596"/>
            <a:ext cx="72008" cy="11762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2B1DBDA-D767-9B49-8DFF-EEB1A23639B1}"/>
              </a:ext>
            </a:extLst>
          </p:cNvPr>
          <p:cNvCxnSpPr>
            <a:cxnSpLocks/>
          </p:cNvCxnSpPr>
          <p:nvPr/>
        </p:nvCxnSpPr>
        <p:spPr>
          <a:xfrm flipH="1">
            <a:off x="6516216" y="2910592"/>
            <a:ext cx="451196" cy="8357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EA3B7FF4-3237-04F1-67F2-AE43A658A710}"/>
              </a:ext>
            </a:extLst>
          </p:cNvPr>
          <p:cNvSpPr txBox="1"/>
          <p:nvPr/>
        </p:nvSpPr>
        <p:spPr>
          <a:xfrm>
            <a:off x="6588224" y="3916284"/>
            <a:ext cx="10969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100" dirty="0"/>
              <a:t>MOLENBEEK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708C580-EDC2-48AC-AB86-34338BF4F216}"/>
              </a:ext>
            </a:extLst>
          </p:cNvPr>
          <p:cNvSpPr txBox="1"/>
          <p:nvPr/>
        </p:nvSpPr>
        <p:spPr>
          <a:xfrm>
            <a:off x="7440820" y="1704348"/>
            <a:ext cx="1196560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100" dirty="0"/>
              <a:t>BUFFERBEKKEN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78BC322D-0180-428E-AC89-6A54F2D79A7D}"/>
              </a:ext>
            </a:extLst>
          </p:cNvPr>
          <p:cNvCxnSpPr>
            <a:cxnSpLocks/>
          </p:cNvCxnSpPr>
          <p:nvPr/>
        </p:nvCxnSpPr>
        <p:spPr>
          <a:xfrm flipH="1" flipV="1">
            <a:off x="7037128" y="2511320"/>
            <a:ext cx="648072" cy="2115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CB2D4447-E41B-3FF8-978D-34E1C2F97D93}"/>
              </a:ext>
            </a:extLst>
          </p:cNvPr>
          <p:cNvSpPr txBox="1"/>
          <p:nvPr/>
        </p:nvSpPr>
        <p:spPr>
          <a:xfrm>
            <a:off x="6984268" y="2125964"/>
            <a:ext cx="931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vertraagde afvoer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6C310073-D604-1F51-43FC-4A90E5C819AD}"/>
              </a:ext>
            </a:extLst>
          </p:cNvPr>
          <p:cNvCxnSpPr>
            <a:cxnSpLocks/>
          </p:cNvCxnSpPr>
          <p:nvPr/>
        </p:nvCxnSpPr>
        <p:spPr>
          <a:xfrm flipV="1">
            <a:off x="6967412" y="1103908"/>
            <a:ext cx="52860" cy="18371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RYS">
  <a:themeElements>
    <a:clrScheme name="Aangepast 3">
      <a:dk1>
        <a:sysClr val="windowText" lastClr="000000"/>
      </a:dk1>
      <a:lt1>
        <a:sysClr val="window" lastClr="FFFFFF"/>
      </a:lt1>
      <a:dk2>
        <a:srgbClr val="008877"/>
      </a:dk2>
      <a:lt2>
        <a:srgbClr val="FFFFFF"/>
      </a:lt2>
      <a:accent1>
        <a:srgbClr val="EE8800"/>
      </a:accent1>
      <a:accent2>
        <a:srgbClr val="00AABB"/>
      </a:accent2>
      <a:accent3>
        <a:srgbClr val="CC0088"/>
      </a:accent3>
      <a:accent4>
        <a:srgbClr val="0066AA"/>
      </a:accent4>
      <a:accent5>
        <a:srgbClr val="EE4411"/>
      </a:accent5>
      <a:accent6>
        <a:srgbClr val="55AA33"/>
      </a:accent6>
      <a:hlink>
        <a:srgbClr val="CC0088"/>
      </a:hlink>
      <a:folHlink>
        <a:srgbClr val="CC0088"/>
      </a:folHlink>
    </a:clrScheme>
    <a:fontScheme name="Fary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2AE0CC8-36D1-4E7B-9C05-254B450EA6C4}" vid="{5B71F0A8-4012-49D5-AF94-2A8BA48F1106}"/>
    </a:ext>
  </a:extLst>
</a:theme>
</file>

<file path=ppt/theme/theme2.xml><?xml version="1.0" encoding="utf-8"?>
<a:theme xmlns:a="http://schemas.openxmlformats.org/drawingml/2006/main" name="FARYS - Alternatief">
  <a:themeElements>
    <a:clrScheme name="Aangepast 3">
      <a:dk1>
        <a:sysClr val="windowText" lastClr="000000"/>
      </a:dk1>
      <a:lt1>
        <a:sysClr val="window" lastClr="FFFFFF"/>
      </a:lt1>
      <a:dk2>
        <a:srgbClr val="008877"/>
      </a:dk2>
      <a:lt2>
        <a:srgbClr val="FFFFFF"/>
      </a:lt2>
      <a:accent1>
        <a:srgbClr val="EE8800"/>
      </a:accent1>
      <a:accent2>
        <a:srgbClr val="00AABB"/>
      </a:accent2>
      <a:accent3>
        <a:srgbClr val="CC0088"/>
      </a:accent3>
      <a:accent4>
        <a:srgbClr val="0066AA"/>
      </a:accent4>
      <a:accent5>
        <a:srgbClr val="EE4411"/>
      </a:accent5>
      <a:accent6>
        <a:srgbClr val="55AA33"/>
      </a:accent6>
      <a:hlink>
        <a:srgbClr val="CC0088"/>
      </a:hlink>
      <a:folHlink>
        <a:srgbClr val="CC0088"/>
      </a:folHlink>
    </a:clrScheme>
    <a:fontScheme name="Fary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2AE0CC8-36D1-4E7B-9C05-254B450EA6C4}" vid="{4FE62245-60E4-4C04-8EEA-C7E2E371A38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e" ma:contentTypeID="0x010100A41C37570CE64102BDAD9DFB621E80120011A7127AD31F3C4C8482FE80482E4E15" ma:contentTypeVersion="162" ma:contentTypeDescription="Nieuws presentatie" ma:contentTypeScope="" ma:versionID="c501006ca88b5b637b3fc9f095373087">
  <xsd:schema xmlns:xsd="http://www.w3.org/2001/XMLSchema" xmlns:xs="http://www.w3.org/2001/XMLSchema" xmlns:p="http://schemas.microsoft.com/office/2006/metadata/properties" xmlns:ns2="14c9f690-d815-4fa4-b49b-959d5485c551" xmlns:ns3="http://schemas.microsoft.com/Sharepoint/" xmlns:ns4="7c24228e-b776-44be-834e-bba0c1580689" targetNamespace="http://schemas.microsoft.com/office/2006/metadata/properties" ma:root="true" ma:fieldsID="5b5bf19b27455c7270a5908916ec058a" ns2:_="" ns3:_="" ns4:_="">
    <xsd:import namespace="14c9f690-d815-4fa4-b49b-959d5485c551"/>
    <xsd:import namespace="http://schemas.microsoft.com/Sharepoint/"/>
    <xsd:import namespace="7c24228e-b776-44be-834e-bba0c1580689"/>
    <xsd:element name="properties">
      <xsd:complexType>
        <xsd:sequence>
          <xsd:element name="documentManagement">
            <xsd:complexType>
              <xsd:all>
                <xsd:element ref="ns2:Opmerking" minOccurs="0"/>
                <xsd:element ref="ns3:waterlink_IsActief" minOccurs="0"/>
                <xsd:element ref="ns2:d041d7be74cd477487a7ea42e83e2273" minOccurs="0"/>
                <xsd:element ref="ns2:TaxCatchAll" minOccurs="0"/>
                <xsd:element ref="ns2:TaxCatchAllLabel" minOccurs="0"/>
                <xsd:element ref="ns2:m8e33537b7674da692212fa18e8ed18a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9f690-d815-4fa4-b49b-959d5485c551" elementFormDefault="qualified">
    <xsd:import namespace="http://schemas.microsoft.com/office/2006/documentManagement/types"/>
    <xsd:import namespace="http://schemas.microsoft.com/office/infopath/2007/PartnerControls"/>
    <xsd:element name="Opmerking" ma:index="4" nillable="true" ma:displayName="Opmerking" ma:internalName="Opmerking">
      <xsd:simpleType>
        <xsd:restriction base="dms:Note">
          <xsd:maxLength value="255"/>
        </xsd:restriction>
      </xsd:simpleType>
    </xsd:element>
    <xsd:element name="d041d7be74cd477487a7ea42e83e2273" ma:index="10" nillable="true" ma:taxonomy="true" ma:internalName="d041d7be74cd477487a7ea42e83e2273" ma:taxonomyFieldName="Document_x0020_Type" ma:displayName="Document Type" ma:readOnly="false" ma:default="3;#Werkdocument|4b7df9ff-875e-45ab-8938-5af85d2d439b" ma:fieldId="{d041d7be-74cd-4774-87a7-ea42e83e2273}" ma:sspId="c3b76ff9-fe2b-4d34-8820-b4a02b43b6dd" ma:termSetId="0f89d224-24e2-4d29-85f1-853b1faa57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206e4944-ebf5-4490-a771-74fba9d7b331}" ma:internalName="TaxCatchAll" ma:showField="CatchAllData" ma:web="7c24228e-b776-44be-834e-bba0c15806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206e4944-ebf5-4490-a771-74fba9d7b331}" ma:internalName="TaxCatchAllLabel" ma:readOnly="true" ma:showField="CatchAllDataLabel" ma:web="7c24228e-b776-44be-834e-bba0c15806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8e33537b7674da692212fa18e8ed18a" ma:index="14" nillable="true" ma:taxonomy="true" ma:internalName="m8e33537b7674da692212fa18e8ed18a" ma:taxonomyFieldName="Doelgroep" ma:displayName="Doelgroep" ma:readOnly="false" ma:default="" ma:fieldId="{68e33537-b767-4da6-9221-2fa18e8ed18a}" ma:sspId="c3b76ff9-fe2b-4d34-8820-b4a02b43b6dd" ma:termSetId="f64aca03-9844-4f4d-af16-474c3c721e7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" elementFormDefault="qualified">
    <xsd:import namespace="http://schemas.microsoft.com/office/2006/documentManagement/types"/>
    <xsd:import namespace="http://schemas.microsoft.com/office/infopath/2007/PartnerControls"/>
    <xsd:element name="waterlink_IsActief" ma:index="5" nillable="true" ma:displayName="IsActief" ma:default="1" ma:internalName="waterlink_IsActief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4228e-b776-44be-834e-bba0c1580689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7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c3b76ff9-fe2b-4d34-8820-b4a02b43b6dd" ContentTypeId="0x010100A41C37570CE64102BDAD9DFB621E8012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c24228e-b776-44be-834e-bba0c1580689">YNC7EYTVCM4K-1256-13</_dlc_DocId>
    <_dlc_DocIdUrl xmlns="7c24228e-b776-44be-834e-bba0c1580689">
      <Url>http://intranet.water-link.be/DepInfo/Marcom/Huisstijl/FARYS/_layouts/DocIdRedir.aspx?ID=YNC7EYTVCM4K-1256-13</Url>
      <Description>YNC7EYTVCM4K-1256-13</Description>
    </_dlc_DocIdUrl>
    <waterlink_IsActief xmlns="http://schemas.microsoft.com/Sharepoint/">true</waterlink_IsActief>
    <TaxCatchAll xmlns="14c9f690-d815-4fa4-b49b-959d5485c551"/>
    <m8e33537b7674da692212fa18e8ed18a xmlns="14c9f690-d815-4fa4-b49b-959d5485c551">
      <Terms xmlns="http://schemas.microsoft.com/office/infopath/2007/PartnerControls"/>
    </m8e33537b7674da692212fa18e8ed18a>
    <d041d7be74cd477487a7ea42e83e2273 xmlns="14c9f690-d815-4fa4-b49b-959d5485c551">
      <Terms xmlns="http://schemas.microsoft.com/office/infopath/2007/PartnerControls">
        <TermInfo xmlns="http://schemas.microsoft.com/office/infopath/2007/PartnerControls">
          <TermName xmlns="http://schemas.microsoft.com/office/infopath/2007/PartnerControls">Werkdocument</TermName>
          <TermId xmlns="http://schemas.microsoft.com/office/infopath/2007/PartnerControls">4b7df9ff-875e-45ab-8938-5af85d2d439b</TermId>
        </TermInfo>
      </Terms>
    </d041d7be74cd477487a7ea42e83e2273>
    <Opmerking xmlns="14c9f690-d815-4fa4-b49b-959d5485c551" xsi:nil="true"/>
  </documentManagement>
</p:propertie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0DD32E-8699-4CB2-9799-5933CBDD4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9f690-d815-4fa4-b49b-959d5485c551"/>
    <ds:schemaRef ds:uri="http://schemas.microsoft.com/Sharepoint/"/>
    <ds:schemaRef ds:uri="7c24228e-b776-44be-834e-bba0c1580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CE358D-95A1-4E28-A082-141E444B7D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56CBEBB-9EC8-44C1-903E-4F3F51D41D1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CA5E839-ED41-4AA6-A33F-B709F6DC94D2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78B1B47B-6CCD-40CE-8590-311C66089B81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c24228e-b776-44be-834e-bba0c1580689"/>
    <ds:schemaRef ds:uri="http://schemas.microsoft.com/Sharepoint/"/>
    <ds:schemaRef ds:uri="14c9f690-d815-4fa4-b49b-959d5485c551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DD61EB7F-C67B-4E2C-A1B2-1F346FAC64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Farys template_beheerraadszaal</Template>
  <TotalTime>0</TotalTime>
  <Words>1306</Words>
  <Application>Microsoft Office PowerPoint</Application>
  <PresentationFormat>Diavoorstelling (16:10)</PresentationFormat>
  <Paragraphs>323</Paragraphs>
  <Slides>35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35</vt:i4>
      </vt:variant>
    </vt:vector>
  </HeadingPairs>
  <TitlesOfParts>
    <vt:vector size="42" baseType="lpstr">
      <vt:lpstr>Arial</vt:lpstr>
      <vt:lpstr>Calibri</vt:lpstr>
      <vt:lpstr>Lucida Sans</vt:lpstr>
      <vt:lpstr>Wingdings</vt:lpstr>
      <vt:lpstr>Wingdings 2</vt:lpstr>
      <vt:lpstr>FARYS</vt:lpstr>
      <vt:lpstr>FARYS - Alternatief</vt:lpstr>
      <vt:lpstr>Herinrichten Kloosterstraat  Aanleg omleidingsweg naar Diepestraat</vt:lpstr>
      <vt:lpstr>PowerPoint-presentatie</vt:lpstr>
      <vt:lpstr>PowerPoint-presentatie</vt:lpstr>
      <vt:lpstr>Projectgebied + bedoeling van het project</vt:lpstr>
      <vt:lpstr>Bedoeling van het project</vt:lpstr>
      <vt:lpstr>Bedoeling van het project</vt:lpstr>
      <vt:lpstr>Toelichting project</vt:lpstr>
      <vt:lpstr>Toelichting project</vt:lpstr>
      <vt:lpstr>Toelichting project</vt:lpstr>
      <vt:lpstr>Toelichting project</vt:lpstr>
      <vt:lpstr>Toelichting project</vt:lpstr>
      <vt:lpstr>Toelichting project</vt:lpstr>
      <vt:lpstr>Toelichting project</vt:lpstr>
      <vt:lpstr>Toelichting project</vt:lpstr>
      <vt:lpstr>Toelichting project</vt:lpstr>
      <vt:lpstr>Afkoppelen</vt:lpstr>
      <vt:lpstr>AFKOPPELEN</vt:lpstr>
      <vt:lpstr>Is afkoppelen verplicht?</vt:lpstr>
      <vt:lpstr>PowerPoint-presentatie</vt:lpstr>
      <vt:lpstr>Stappenplan </vt:lpstr>
      <vt:lpstr>1. Afkoppelingsdeskundige</vt:lpstr>
      <vt:lpstr>3. Afkoppelingswerken </vt:lpstr>
      <vt:lpstr>4. Verplichte keuring</vt:lpstr>
      <vt:lpstr>5. Financiële tussenkomst</vt:lpstr>
      <vt:lpstr>Aandachtspunten</vt:lpstr>
      <vt:lpstr>Aandachtspunten</vt:lpstr>
      <vt:lpstr>PowerPoint-presentatie</vt:lpstr>
      <vt:lpstr>Nutsleidingen</vt:lpstr>
      <vt:lpstr>Nutsleidingen</vt:lpstr>
      <vt:lpstr>Nutsleidingen</vt:lpstr>
      <vt:lpstr>Planning</vt:lpstr>
      <vt:lpstr>PLANNING</vt:lpstr>
      <vt:lpstr>Hinder / impact</vt:lpstr>
      <vt:lpstr>HINDER / IMPACT</vt:lpstr>
      <vt:lpstr>Vragen ?</vt:lpstr>
    </vt:vector>
  </TitlesOfParts>
  <Company>Xylos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Gescheiden riolering  en afkoppelen</dc:title>
  <dc:creator>Jeroen Defrancq</dc:creator>
  <cp:lastModifiedBy>Lieselot Vander Meiren</cp:lastModifiedBy>
  <cp:revision>20</cp:revision>
  <dcterms:created xsi:type="dcterms:W3CDTF">2021-11-05T09:19:44Z</dcterms:created>
  <dcterms:modified xsi:type="dcterms:W3CDTF">2022-10-18T06:35:25Z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7c802e63-9239-4e9d-8367-ffa654fe2fe8</vt:lpwstr>
  </property>
  <property fmtid="{D5CDD505-2E9C-101B-9397-08002B2CF9AE}" pid="3" name="ContentTypeId">
    <vt:lpwstr>0x010100A41C37570CE64102BDAD9DFB621E80120011A7127AD31F3C4C8482FE80482E4E15</vt:lpwstr>
  </property>
  <property fmtid="{D5CDD505-2E9C-101B-9397-08002B2CF9AE}" pid="4" name="Document_x0020_Type">
    <vt:lpwstr>3;#Werkdocument|4b7df9ff-875e-45ab-8938-5af85d2d439b</vt:lpwstr>
  </property>
  <property fmtid="{D5CDD505-2E9C-101B-9397-08002B2CF9AE}" pid="5" name="Document Type">
    <vt:lpwstr>3;#Werkdocument|4b7df9ff-875e-45ab-8938-5af85d2d439b</vt:lpwstr>
  </property>
</Properties>
</file>