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notesMasterIdLst>
    <p:notesMasterId r:id="rId44"/>
  </p:notesMasterIdLst>
  <p:sldIdLst>
    <p:sldId id="256" r:id="rId6"/>
    <p:sldId id="481" r:id="rId7"/>
    <p:sldId id="482" r:id="rId8"/>
    <p:sldId id="485" r:id="rId9"/>
    <p:sldId id="518" r:id="rId10"/>
    <p:sldId id="519" r:id="rId11"/>
    <p:sldId id="520" r:id="rId12"/>
    <p:sldId id="521" r:id="rId13"/>
    <p:sldId id="522" r:id="rId14"/>
    <p:sldId id="540" r:id="rId15"/>
    <p:sldId id="523" r:id="rId16"/>
    <p:sldId id="524" r:id="rId17"/>
    <p:sldId id="525" r:id="rId18"/>
    <p:sldId id="528" r:id="rId19"/>
    <p:sldId id="529" r:id="rId20"/>
    <p:sldId id="530" r:id="rId21"/>
    <p:sldId id="531" r:id="rId22"/>
    <p:sldId id="532" r:id="rId23"/>
    <p:sldId id="537" r:id="rId24"/>
    <p:sldId id="539" r:id="rId25"/>
    <p:sldId id="541" r:id="rId26"/>
    <p:sldId id="544" r:id="rId27"/>
    <p:sldId id="538" r:id="rId28"/>
    <p:sldId id="356" r:id="rId29"/>
    <p:sldId id="393" r:id="rId30"/>
    <p:sldId id="362" r:id="rId31"/>
    <p:sldId id="394" r:id="rId32"/>
    <p:sldId id="395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516" r:id="rId42"/>
    <p:sldId id="517" r:id="rId4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2BC496D5-DACA-45D4-ABDE-FDE01E77639F}">
          <p14:sldIdLst>
            <p14:sldId id="256"/>
            <p14:sldId id="481"/>
            <p14:sldId id="482"/>
            <p14:sldId id="485"/>
            <p14:sldId id="518"/>
            <p14:sldId id="519"/>
            <p14:sldId id="520"/>
            <p14:sldId id="521"/>
            <p14:sldId id="522"/>
            <p14:sldId id="540"/>
            <p14:sldId id="523"/>
            <p14:sldId id="524"/>
            <p14:sldId id="525"/>
            <p14:sldId id="528"/>
            <p14:sldId id="529"/>
            <p14:sldId id="530"/>
            <p14:sldId id="531"/>
            <p14:sldId id="532"/>
            <p14:sldId id="537"/>
            <p14:sldId id="539"/>
            <p14:sldId id="541"/>
            <p14:sldId id="544"/>
            <p14:sldId id="538"/>
            <p14:sldId id="356"/>
            <p14:sldId id="393"/>
            <p14:sldId id="362"/>
            <p14:sldId id="394"/>
            <p14:sldId id="395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516"/>
            <p14:sldId id="517"/>
          </p14:sldIdLst>
        </p14:section>
        <p14:section name="Naamloze sectie" id="{A856E00F-B0D3-417B-9C9D-D30796E96F81}">
          <p14:sldIdLst/>
        </p14:section>
        <p14:section name="Standaardsectie" id="{B83C30BF-3964-4E6A-9F39-8C403902904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97A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750" autoAdjust="0"/>
  </p:normalViewPr>
  <p:slideViewPr>
    <p:cSldViewPr snapToGrid="0">
      <p:cViewPr varScale="1">
        <p:scale>
          <a:sx n="110" d="100"/>
          <a:sy n="110" d="100"/>
        </p:scale>
        <p:origin x="138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6454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A93FC-B3F4-4C8F-835F-A5C621A6E6F8}" type="datetimeFigureOut">
              <a:rPr lang="nl-BE" smtClean="0"/>
              <a:t>5/06/2023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C8937-D12E-4F7A-BCF5-747F47E84C2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847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C8937-D12E-4F7A-BCF5-747F47E84C2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91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5044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C8937-D12E-4F7A-BCF5-747F47E84C2F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8366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5044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C8937-D12E-4F7A-BCF5-747F47E84C2F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105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5044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C8937-D12E-4F7A-BCF5-747F47E84C2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42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5044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C8937-D12E-4F7A-BCF5-747F47E84C2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601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5044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C8937-D12E-4F7A-BCF5-747F47E84C2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244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C8937-D12E-4F7A-BCF5-747F47E84C2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692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Naam van projectleider aanpassen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4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08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091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8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749138" y="378412"/>
            <a:ext cx="8680861" cy="453398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7200" b="1" cap="small" spc="800" dirty="0">
                <a:solidFill>
                  <a:srgbClr val="6666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749138" y="5439102"/>
            <a:ext cx="8680862" cy="722268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000" b="0" i="0" cap="none" spc="4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17FBF4-E735-45DE-B677-3F4AF1A9F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77" y="4098321"/>
            <a:ext cx="1264923" cy="195682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A30DC9B-3726-43F3-87E3-77F84B358B62}"/>
              </a:ext>
            </a:extLst>
          </p:cNvPr>
          <p:cNvGrpSpPr/>
          <p:nvPr userDrawn="1"/>
        </p:nvGrpSpPr>
        <p:grpSpPr>
          <a:xfrm rot="10800000">
            <a:off x="2255033" y="5115043"/>
            <a:ext cx="3917950" cy="108740"/>
            <a:chOff x="0" y="4359609"/>
            <a:chExt cx="3917950" cy="10874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A46BB4C-39B5-4D11-AA6F-1AFD9EADD073}"/>
                </a:ext>
              </a:extLst>
            </p:cNvPr>
            <p:cNvSpPr/>
            <p:nvPr userDrawn="1"/>
          </p:nvSpPr>
          <p:spPr>
            <a:xfrm rot="10800000">
              <a:off x="0" y="4359609"/>
              <a:ext cx="3917950" cy="98091"/>
            </a:xfrm>
            <a:prstGeom prst="rect">
              <a:avLst/>
            </a:prstGeom>
            <a:solidFill>
              <a:srgbClr val="97A8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ight Triangle 55">
              <a:extLst>
                <a:ext uri="{FF2B5EF4-FFF2-40B4-BE49-F238E27FC236}">
                  <a16:creationId xmlns:a16="http://schemas.microsoft.com/office/drawing/2014/main" id="{8E70861A-E542-4D14-9573-F4D0C4BA0343}"/>
                </a:ext>
              </a:extLst>
            </p:cNvPr>
            <p:cNvSpPr/>
            <p:nvPr userDrawn="1"/>
          </p:nvSpPr>
          <p:spPr>
            <a:xfrm rot="10800000" flipV="1">
              <a:off x="3820750" y="4371149"/>
              <a:ext cx="97200" cy="97200"/>
            </a:xfrm>
            <a:prstGeom prst="rt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F10F65D-EA5F-400C-99B0-D06243458353}"/>
              </a:ext>
            </a:extLst>
          </p:cNvPr>
          <p:cNvGrpSpPr/>
          <p:nvPr userDrawn="1"/>
        </p:nvGrpSpPr>
        <p:grpSpPr>
          <a:xfrm>
            <a:off x="100939" y="4193399"/>
            <a:ext cx="1236896" cy="97203"/>
            <a:chOff x="2681054" y="4388960"/>
            <a:chExt cx="1236896" cy="9720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1EC9D64-1AE9-4315-8CF4-9BB2B5DCA3FA}"/>
                </a:ext>
              </a:extLst>
            </p:cNvPr>
            <p:cNvSpPr/>
            <p:nvPr userDrawn="1"/>
          </p:nvSpPr>
          <p:spPr>
            <a:xfrm rot="10800000">
              <a:off x="2681054" y="4388960"/>
              <a:ext cx="1236895" cy="97200"/>
            </a:xfrm>
            <a:prstGeom prst="rect">
              <a:avLst/>
            </a:prstGeom>
            <a:solidFill>
              <a:srgbClr val="97A8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id="{72BA3489-CBF0-4EC7-98F3-56D0625388D1}"/>
                </a:ext>
              </a:extLst>
            </p:cNvPr>
            <p:cNvSpPr/>
            <p:nvPr userDrawn="1"/>
          </p:nvSpPr>
          <p:spPr>
            <a:xfrm rot="10800000" flipV="1">
              <a:off x="3820750" y="4388963"/>
              <a:ext cx="97200" cy="97200"/>
            </a:xfrm>
            <a:prstGeom prst="rt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89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Boog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al 7">
            <a:extLst>
              <a:ext uri="{FF2B5EF4-FFF2-40B4-BE49-F238E27FC236}">
                <a16:creationId xmlns:a16="http://schemas.microsoft.com/office/drawing/2014/main" id="{20424EF4-41F3-912F-F66D-C34094C9AE7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E1E10CAB-17E4-ED94-DF83-BDA13E358D4D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E6A38D-B168-1A23-63A9-3323B2B42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507" y="6276141"/>
            <a:ext cx="956756" cy="3360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DD8C3-DF3E-7B55-A6AF-D15754F69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3584"/>
          <a:stretch/>
        </p:blipFill>
        <p:spPr>
          <a:xfrm>
            <a:off x="321490" y="620278"/>
            <a:ext cx="362271" cy="29021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2557124-9313-99B9-2D6C-1458766C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79" y="330493"/>
            <a:ext cx="10515600" cy="832079"/>
          </a:xfrm>
        </p:spPr>
        <p:txBody>
          <a:bodyPr/>
          <a:lstStyle>
            <a:lvl1pPr>
              <a:defRPr sz="2100" b="1">
                <a:solidFill>
                  <a:srgbClr val="0069B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B9DDF4E-36C3-0E7E-C169-46544E9CA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267" y="1338163"/>
            <a:ext cx="9225733" cy="4779962"/>
          </a:xfrm>
        </p:spPr>
        <p:txBody>
          <a:bodyPr/>
          <a:lstStyle>
            <a:lvl1pPr marL="0" indent="0">
              <a:buFontTx/>
              <a:buNone/>
              <a:defRPr sz="1575" b="1">
                <a:solidFill>
                  <a:srgbClr val="002A57"/>
                </a:solidFill>
                <a:latin typeface="Lucida Sans" panose="020B0602030504020204" pitchFamily="34" charset="0"/>
              </a:defRPr>
            </a:lvl1pPr>
            <a:lvl2pPr marL="0" indent="0">
              <a:lnSpc>
                <a:spcPct val="150000"/>
              </a:lnSpc>
              <a:buFontTx/>
              <a:buNone/>
              <a:defRPr sz="1125" b="0">
                <a:solidFill>
                  <a:srgbClr val="002A57"/>
                </a:solidFill>
                <a:latin typeface="Lucida Sans" panose="020B0602030504020204" pitchFamily="34" charset="0"/>
              </a:defRPr>
            </a:lvl2pPr>
            <a:lvl3pPr marL="0" indent="0">
              <a:lnSpc>
                <a:spcPct val="150000"/>
              </a:lnSpc>
              <a:buFontTx/>
              <a:buNone/>
              <a:defRPr sz="1125" b="1">
                <a:solidFill>
                  <a:srgbClr val="0069B4"/>
                </a:solidFill>
                <a:latin typeface="Lucida Sans" panose="020B0602030504020204" pitchFamily="34" charset="0"/>
              </a:defRPr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dirty="0"/>
              <a:t>Dit is kop 2</a:t>
            </a:r>
          </a:p>
          <a:p>
            <a:pPr lvl="1"/>
            <a:r>
              <a:rPr lang="nl-NL" dirty="0"/>
              <a:t>Dit is een bodytekst</a:t>
            </a:r>
          </a:p>
          <a:p>
            <a:pPr lvl="2"/>
            <a:r>
              <a:rPr lang="nl-NL" dirty="0"/>
              <a:t>Dit is kop 3</a:t>
            </a:r>
          </a:p>
        </p:txBody>
      </p:sp>
    </p:spTree>
    <p:extLst>
      <p:ext uri="{BB962C8B-B14F-4D97-AF65-F5344CB8AC3E}">
        <p14:creationId xmlns:p14="http://schemas.microsoft.com/office/powerpoint/2010/main" val="397480220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BoogpaginaTwee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al 7">
            <a:extLst>
              <a:ext uri="{FF2B5EF4-FFF2-40B4-BE49-F238E27FC236}">
                <a16:creationId xmlns:a16="http://schemas.microsoft.com/office/drawing/2014/main" id="{20424EF4-41F3-912F-F66D-C34094C9AE7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E1E10CAB-17E4-ED94-DF83-BDA13E358D4D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E6A38D-B168-1A23-63A9-3323B2B42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507" y="6276141"/>
            <a:ext cx="956756" cy="3360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DD8C3-DF3E-7B55-A6AF-D15754F69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3584"/>
          <a:stretch/>
        </p:blipFill>
        <p:spPr>
          <a:xfrm>
            <a:off x="321490" y="620278"/>
            <a:ext cx="362271" cy="29021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2557124-9313-99B9-2D6C-1458766C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79" y="330493"/>
            <a:ext cx="10515600" cy="832079"/>
          </a:xfrm>
        </p:spPr>
        <p:txBody>
          <a:bodyPr/>
          <a:lstStyle>
            <a:lvl1pPr>
              <a:defRPr sz="2100" b="1">
                <a:solidFill>
                  <a:srgbClr val="0069B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B9DDF4E-36C3-0E7E-C169-46544E9CA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267" y="1602557"/>
            <a:ext cx="4829679" cy="4553146"/>
          </a:xfrm>
        </p:spPr>
        <p:txBody>
          <a:bodyPr/>
          <a:lstStyle>
            <a:lvl1pPr marL="0" indent="0">
              <a:buFontTx/>
              <a:buNone/>
              <a:defRPr sz="1575" b="1">
                <a:solidFill>
                  <a:srgbClr val="002A57"/>
                </a:solidFill>
                <a:latin typeface="Lucida Sans" panose="020B0602030504020204" pitchFamily="34" charset="0"/>
              </a:defRPr>
            </a:lvl1pPr>
            <a:lvl2pPr marL="0" indent="0">
              <a:lnSpc>
                <a:spcPct val="150000"/>
              </a:lnSpc>
              <a:buFontTx/>
              <a:buNone/>
              <a:defRPr sz="1125" b="0">
                <a:solidFill>
                  <a:srgbClr val="002A57"/>
                </a:solidFill>
                <a:latin typeface="Lucida Sans" panose="020B0602030504020204" pitchFamily="34" charset="0"/>
              </a:defRPr>
            </a:lvl2pPr>
            <a:lvl3pPr marL="0" indent="0">
              <a:lnSpc>
                <a:spcPct val="150000"/>
              </a:lnSpc>
              <a:buFontTx/>
              <a:buNone/>
              <a:defRPr sz="1125" b="1">
                <a:solidFill>
                  <a:srgbClr val="0069B4"/>
                </a:solidFill>
                <a:latin typeface="Lucida Sans" panose="020B0602030504020204" pitchFamily="34" charset="0"/>
              </a:defRPr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dirty="0"/>
              <a:t>Dit is kop 2</a:t>
            </a:r>
          </a:p>
          <a:p>
            <a:pPr lvl="1"/>
            <a:r>
              <a:rPr lang="nl-NL" dirty="0"/>
              <a:t>Dit is een bodytekst</a:t>
            </a:r>
          </a:p>
          <a:p>
            <a:pPr lvl="2"/>
            <a:r>
              <a:rPr lang="nl-NL" dirty="0"/>
              <a:t>Dit is kop 3</a:t>
            </a:r>
          </a:p>
        </p:txBody>
      </p:sp>
      <p:sp>
        <p:nvSpPr>
          <p:cNvPr id="2" name="Tijdelijke aanduiding voor tekst 18">
            <a:extLst>
              <a:ext uri="{FF2B5EF4-FFF2-40B4-BE49-F238E27FC236}">
                <a16:creationId xmlns:a16="http://schemas.microsoft.com/office/drawing/2014/main" id="{3F7E796D-2944-A571-7CBE-15F1D183A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1057" y="1602557"/>
            <a:ext cx="4757423" cy="4553146"/>
          </a:xfrm>
        </p:spPr>
        <p:txBody>
          <a:bodyPr/>
          <a:lstStyle>
            <a:lvl1pPr marL="0" indent="0">
              <a:buFontTx/>
              <a:buNone/>
              <a:defRPr sz="1575" b="1">
                <a:solidFill>
                  <a:srgbClr val="002A57"/>
                </a:solidFill>
                <a:latin typeface="Lucida Sans" panose="020B0602030504020204" pitchFamily="34" charset="0"/>
              </a:defRPr>
            </a:lvl1pPr>
            <a:lvl2pPr marL="0" indent="0">
              <a:lnSpc>
                <a:spcPct val="150000"/>
              </a:lnSpc>
              <a:buFontTx/>
              <a:buNone/>
              <a:defRPr sz="1125" b="0">
                <a:solidFill>
                  <a:srgbClr val="002A57"/>
                </a:solidFill>
                <a:latin typeface="Lucida Sans" panose="020B0602030504020204" pitchFamily="34" charset="0"/>
              </a:defRPr>
            </a:lvl2pPr>
            <a:lvl3pPr marL="0" indent="0">
              <a:lnSpc>
                <a:spcPct val="150000"/>
              </a:lnSpc>
              <a:buFontTx/>
              <a:buNone/>
              <a:defRPr sz="1125" b="1">
                <a:solidFill>
                  <a:srgbClr val="0069B4"/>
                </a:solidFill>
                <a:latin typeface="Lucida Sans" panose="020B0602030504020204" pitchFamily="34" charset="0"/>
              </a:defRPr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dirty="0"/>
              <a:t>Dit is kop 2</a:t>
            </a:r>
          </a:p>
          <a:p>
            <a:pPr lvl="1"/>
            <a:r>
              <a:rPr lang="nl-NL" dirty="0"/>
              <a:t>Dit is een bodytekst</a:t>
            </a:r>
          </a:p>
          <a:p>
            <a:pPr lvl="2"/>
            <a:r>
              <a:rPr lang="nl-NL" dirty="0"/>
              <a:t>Dit is kop 3</a:t>
            </a:r>
          </a:p>
        </p:txBody>
      </p:sp>
    </p:spTree>
    <p:extLst>
      <p:ext uri="{BB962C8B-B14F-4D97-AF65-F5344CB8AC3E}">
        <p14:creationId xmlns:p14="http://schemas.microsoft.com/office/powerpoint/2010/main" val="240677422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al 7">
            <a:extLst>
              <a:ext uri="{FF2B5EF4-FFF2-40B4-BE49-F238E27FC236}">
                <a16:creationId xmlns:a16="http://schemas.microsoft.com/office/drawing/2014/main" id="{20424EF4-41F3-912F-F66D-C34094C9AE7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E1E10CAB-17E4-ED94-DF83-BDA13E358D4D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E6A38D-B168-1A23-63A9-3323B2B42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507" y="6276141"/>
            <a:ext cx="956756" cy="3360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DD8C3-DF3E-7B55-A6AF-D15754F69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3584"/>
          <a:stretch/>
        </p:blipFill>
        <p:spPr>
          <a:xfrm>
            <a:off x="321490" y="620278"/>
            <a:ext cx="362271" cy="29021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2557124-9313-99B9-2D6C-1458766C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79" y="330493"/>
            <a:ext cx="10515600" cy="832079"/>
          </a:xfrm>
        </p:spPr>
        <p:txBody>
          <a:bodyPr/>
          <a:lstStyle>
            <a:lvl1pPr>
              <a:defRPr sz="2100" b="1">
                <a:solidFill>
                  <a:srgbClr val="0069B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2D24AE1-FCAE-ECD6-8669-8AC98968DE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1436690"/>
            <a:ext cx="10515600" cy="46513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532145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al 7">
            <a:extLst>
              <a:ext uri="{FF2B5EF4-FFF2-40B4-BE49-F238E27FC236}">
                <a16:creationId xmlns:a16="http://schemas.microsoft.com/office/drawing/2014/main" id="{20424EF4-41F3-912F-F66D-C34094C9AE7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E1E10CAB-17E4-ED94-DF83-BDA13E358D4D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E6A38D-B168-1A23-63A9-3323B2B42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507" y="6276141"/>
            <a:ext cx="956756" cy="3360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DD8C3-DF3E-7B55-A6AF-D15754F69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3584"/>
          <a:stretch/>
        </p:blipFill>
        <p:spPr>
          <a:xfrm>
            <a:off x="321490" y="620278"/>
            <a:ext cx="362271" cy="29021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2557124-9313-99B9-2D6C-1458766C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79" y="330493"/>
            <a:ext cx="10515600" cy="832079"/>
          </a:xfrm>
        </p:spPr>
        <p:txBody>
          <a:bodyPr/>
          <a:lstStyle>
            <a:lvl1pPr>
              <a:defRPr sz="2100" b="1">
                <a:solidFill>
                  <a:srgbClr val="0069B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6A9043CB-814C-2B1C-A489-22F1D5307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93563"/>
              </p:ext>
            </p:extLst>
          </p:nvPr>
        </p:nvGraphicFramePr>
        <p:xfrm>
          <a:off x="802879" y="1834092"/>
          <a:ext cx="10515600" cy="1346876"/>
        </p:xfrm>
        <a:graphic>
          <a:graphicData uri="http://schemas.openxmlformats.org/drawingml/2006/table">
            <a:tbl>
              <a:tblPr firstRow="1" bandRow="1"/>
              <a:tblGrid>
                <a:gridCol w="3618292">
                  <a:extLst>
                    <a:ext uri="{9D8B030D-6E8A-4147-A177-3AD203B41FA5}">
                      <a16:colId xmlns:a16="http://schemas.microsoft.com/office/drawing/2014/main" val="622005188"/>
                    </a:ext>
                  </a:extLst>
                </a:gridCol>
                <a:gridCol w="2271860">
                  <a:extLst>
                    <a:ext uri="{9D8B030D-6E8A-4147-A177-3AD203B41FA5}">
                      <a16:colId xmlns:a16="http://schemas.microsoft.com/office/drawing/2014/main" val="2075580177"/>
                    </a:ext>
                  </a:extLst>
                </a:gridCol>
                <a:gridCol w="2205872">
                  <a:extLst>
                    <a:ext uri="{9D8B030D-6E8A-4147-A177-3AD203B41FA5}">
                      <a16:colId xmlns:a16="http://schemas.microsoft.com/office/drawing/2014/main" val="472636947"/>
                    </a:ext>
                  </a:extLst>
                </a:gridCol>
                <a:gridCol w="2419576">
                  <a:extLst>
                    <a:ext uri="{9D8B030D-6E8A-4147-A177-3AD203B41FA5}">
                      <a16:colId xmlns:a16="http://schemas.microsoft.com/office/drawing/2014/main" val="1539745108"/>
                    </a:ext>
                  </a:extLst>
                </a:gridCol>
              </a:tblGrid>
              <a:tr h="33671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r>
                        <a:rPr lang="nl-BE" sz="1200" b="1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Kolom 1</a:t>
                      </a:r>
                      <a:endParaRPr lang="nl-BE" sz="12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="1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Kolom 2</a:t>
                      </a:r>
                      <a:endParaRPr lang="nl-BE" sz="12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="1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Kolom 3</a:t>
                      </a:r>
                      <a:endParaRPr lang="nl-BE" sz="12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="1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Kolom 4</a:t>
                      </a:r>
                      <a:endParaRPr lang="nl-BE" sz="12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6906"/>
                  </a:ext>
                </a:extLst>
              </a:tr>
              <a:tr h="33671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r>
                        <a:rPr lang="nl-BE" sz="1000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BE" sz="10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r>
                        <a:rPr lang="nl-BE" sz="100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r>
                        <a:rPr lang="nl-BE" sz="100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r>
                        <a:rPr lang="nl-BE" sz="1000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BE" sz="10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036476"/>
                  </a:ext>
                </a:extLst>
              </a:tr>
              <a:tr h="33671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091771"/>
                  </a:ext>
                </a:extLst>
              </a:tr>
              <a:tr h="33671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400"/>
                        </a:spcAft>
                      </a:pPr>
                      <a:endParaRPr lang="nl-BE" sz="1000" dirty="0">
                        <a:solidFill>
                          <a:srgbClr val="FFFFFF"/>
                        </a:solidFill>
                        <a:effectLst/>
                        <a:latin typeface="Lucida Sans" panose="020B0602030504020204" pitchFamily="34" charset="0"/>
                        <a:ea typeface="Lucida Sans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CB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172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93013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al 7">
            <a:extLst>
              <a:ext uri="{FF2B5EF4-FFF2-40B4-BE49-F238E27FC236}">
                <a16:creationId xmlns:a16="http://schemas.microsoft.com/office/drawing/2014/main" id="{20424EF4-41F3-912F-F66D-C34094C9AE7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E1E10CAB-17E4-ED94-DF83-BDA13E358D4D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E6A38D-B168-1A23-63A9-3323B2B42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507" y="6276141"/>
            <a:ext cx="956756" cy="3360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DD8C3-DF3E-7B55-A6AF-D15754F69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3584"/>
          <a:stretch/>
        </p:blipFill>
        <p:spPr>
          <a:xfrm>
            <a:off x="321490" y="620278"/>
            <a:ext cx="362271" cy="29021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2557124-9313-99B9-2D6C-1458766C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79" y="330493"/>
            <a:ext cx="10515600" cy="832079"/>
          </a:xfrm>
        </p:spPr>
        <p:txBody>
          <a:bodyPr/>
          <a:lstStyle>
            <a:lvl1pPr>
              <a:defRPr sz="2100" b="1">
                <a:solidFill>
                  <a:srgbClr val="0069B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1848194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Twee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al 7">
            <a:extLst>
              <a:ext uri="{FF2B5EF4-FFF2-40B4-BE49-F238E27FC236}">
                <a16:creationId xmlns:a16="http://schemas.microsoft.com/office/drawing/2014/main" id="{20424EF4-41F3-912F-F66D-C34094C9AE7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E1E10CAB-17E4-ED94-DF83-BDA13E358D4D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E6A38D-B168-1A23-63A9-3323B2B42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507" y="6276141"/>
            <a:ext cx="956756" cy="3360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DD8C3-DF3E-7B55-A6AF-D15754F69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3584"/>
          <a:stretch/>
        </p:blipFill>
        <p:spPr>
          <a:xfrm>
            <a:off x="321490" y="620278"/>
            <a:ext cx="362271" cy="29021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2557124-9313-99B9-2D6C-1458766C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79" y="330493"/>
            <a:ext cx="10515600" cy="832079"/>
          </a:xfrm>
        </p:spPr>
        <p:txBody>
          <a:bodyPr/>
          <a:lstStyle>
            <a:lvl1pPr>
              <a:defRPr sz="2100" b="1">
                <a:solidFill>
                  <a:srgbClr val="0069B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F517482-CAB5-D717-8334-92922ACF12AC}"/>
              </a:ext>
            </a:extLst>
          </p:cNvPr>
          <p:cNvSpPr txBox="1"/>
          <p:nvPr/>
        </p:nvSpPr>
        <p:spPr>
          <a:xfrm>
            <a:off x="873521" y="5137605"/>
            <a:ext cx="50747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50" b="0" dirty="0">
                <a:solidFill>
                  <a:srgbClr val="002A57"/>
                </a:solidFill>
                <a:effectLst/>
                <a:latin typeface="Lucida Sans" panose="020B0602030504020204" pitchFamily="34" charset="0"/>
              </a:rPr>
              <a:t>Bijschrift foto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1EA2475-0461-48A9-8562-D56CAAB4F080}"/>
              </a:ext>
            </a:extLst>
          </p:cNvPr>
          <p:cNvSpPr txBox="1"/>
          <p:nvPr/>
        </p:nvSpPr>
        <p:spPr>
          <a:xfrm>
            <a:off x="6243687" y="5129308"/>
            <a:ext cx="50747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50" b="0" dirty="0">
                <a:solidFill>
                  <a:srgbClr val="002A57"/>
                </a:solidFill>
                <a:effectLst/>
                <a:latin typeface="Lucida Sans" panose="020B0602030504020204" pitchFamily="34" charset="0"/>
              </a:rPr>
              <a:t>Bijschrift foto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87020143-ACBD-42F9-8933-B9A55A9297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826" y="1639251"/>
            <a:ext cx="4964215" cy="3451225"/>
          </a:xfrm>
          <a:solidFill>
            <a:srgbClr val="0069B4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6DF262D1-993E-C230-55D5-D254AA70A0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49963" y="1639250"/>
            <a:ext cx="4868516" cy="3451225"/>
          </a:xfrm>
          <a:solidFill>
            <a:srgbClr val="0069B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3984187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EnkeleFoto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1D5A3D8E-AA03-6C68-7220-0C8BE6C67B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01200" y="4256086"/>
            <a:ext cx="4542865" cy="2198136"/>
            <a:chOff x="801198" y="4256086"/>
            <a:chExt cx="4542865" cy="2198136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B452B3EE-0A96-BE8D-FE53-B6ADC77298DE}"/>
                </a:ext>
              </a:extLst>
            </p:cNvPr>
            <p:cNvSpPr>
              <a:spLocks/>
            </p:cNvSpPr>
            <p:nvPr/>
          </p:nvSpPr>
          <p:spPr>
            <a:xfrm>
              <a:off x="801198" y="4256086"/>
              <a:ext cx="4542865" cy="1844071"/>
            </a:xfrm>
            <a:prstGeom prst="roundRect">
              <a:avLst>
                <a:gd name="adj" fmla="val 241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 dirty="0">
                <a:solidFill>
                  <a:srgbClr val="002A57"/>
                </a:solidFill>
                <a:latin typeface="Lucida Sans" panose="020B0602030504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24FA5760-45C8-112D-A01D-2E0C069BC7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198" y="5653548"/>
              <a:ext cx="211525" cy="446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/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2320184F-8E22-4873-EEC0-A711BB6AD7A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6" b="4329"/>
            <a:stretch/>
          </p:blipFill>
          <p:spPr>
            <a:xfrm>
              <a:off x="801198" y="5764838"/>
              <a:ext cx="926543" cy="689384"/>
            </a:xfrm>
            <a:prstGeom prst="rect">
              <a:avLst/>
            </a:prstGeom>
          </p:spPr>
        </p:pic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09829706-B1AB-F8E5-3C28-7A1E6BEA4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1" y="4509119"/>
            <a:ext cx="4328160" cy="1200074"/>
          </a:xfrm>
        </p:spPr>
        <p:txBody>
          <a:bodyPr/>
          <a:lstStyle>
            <a:lvl1pPr algn="l">
              <a:defRPr sz="1050">
                <a:solidFill>
                  <a:srgbClr val="002A57"/>
                </a:solidFill>
              </a:defRPr>
            </a:lvl1pPr>
          </a:lstStyle>
          <a:p>
            <a:r>
              <a:rPr lang="nl-NL" dirty="0"/>
              <a:t>Bijschrift van de foto.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9939478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rys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CB6D730-FE83-A009-04FB-80B43035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" y="0"/>
            <a:ext cx="12185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277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F4891-A9D7-D7ED-6026-189708BB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buClr>
                <a:srgbClr val="0069B4"/>
              </a:buClr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FB115DA-8F31-B033-6790-E0FD93CFCA2F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405EFB2F-9A8F-F1F9-271B-36C05623AE40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5800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680E5-7A6B-52FB-CB8E-56E9D553C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5AE666-CA77-948E-B3B1-37A31A467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6B73A059-07D6-3FEC-C289-2528AE8E3FE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F0A38558-57D0-C7F2-E92B-D6D084815D42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908EDA8-6DBA-D08C-B944-5267AD3F5ECD}"/>
              </a:ext>
            </a:extLst>
          </p:cNvPr>
          <p:cNvSpPr/>
          <p:nvPr userDrawn="1"/>
        </p:nvSpPr>
        <p:spPr>
          <a:xfrm>
            <a:off x="0" y="-27384"/>
            <a:ext cx="12192000" cy="690152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0">
                <a:schemeClr val="accent3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B791DF-6185-9AC7-DF1C-0740F7827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464"/>
            <a:ext cx="11856000" cy="646080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60B220-AD46-BA36-CCE4-F75C341A0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56" y="5829792"/>
            <a:ext cx="3713073" cy="891802"/>
          </a:xfrm>
          <a:prstGeom prst="rect">
            <a:avLst/>
          </a:prstGeom>
          <a:noFill/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B1A8B0-16EB-BD51-0D2C-576E081715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83" y="6237313"/>
            <a:ext cx="2866691" cy="4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749138" y="1835022"/>
            <a:ext cx="8680861" cy="3799568"/>
          </a:xfrm>
          <a:solidFill>
            <a:srgbClr val="97A821"/>
          </a:solidFill>
        </p:spPr>
        <p:txBody>
          <a:bodyPr anchor="ctr">
            <a:noAutofit/>
          </a:bodyPr>
          <a:lstStyle>
            <a:lvl1pPr algn="ctr">
              <a:defRPr sz="7200" b="1" spc="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255" y="5334216"/>
            <a:ext cx="5570851" cy="821918"/>
          </a:xfrm>
          <a:solidFill>
            <a:srgbClr val="666633"/>
          </a:solidFill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2000" b="0" i="0" cap="none" spc="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17FBF4-E735-45DE-B677-3F4AF1A9F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77" y="801827"/>
            <a:ext cx="1264923" cy="195682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A30DC9B-3726-43F3-87E3-77F84B358B62}"/>
              </a:ext>
            </a:extLst>
          </p:cNvPr>
          <p:cNvGrpSpPr/>
          <p:nvPr userDrawn="1"/>
        </p:nvGrpSpPr>
        <p:grpSpPr>
          <a:xfrm rot="10800000">
            <a:off x="2255033" y="1818549"/>
            <a:ext cx="3917950" cy="108740"/>
            <a:chOff x="0" y="4359609"/>
            <a:chExt cx="3917950" cy="10874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A46BB4C-39B5-4D11-AA6F-1AFD9EADD073}"/>
                </a:ext>
              </a:extLst>
            </p:cNvPr>
            <p:cNvSpPr/>
            <p:nvPr userDrawn="1"/>
          </p:nvSpPr>
          <p:spPr>
            <a:xfrm rot="10800000">
              <a:off x="0" y="4359609"/>
              <a:ext cx="3917950" cy="98091"/>
            </a:xfrm>
            <a:prstGeom prst="rect">
              <a:avLst/>
            </a:prstGeom>
            <a:solidFill>
              <a:srgbClr val="97A8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ight Triangle 55">
              <a:extLst>
                <a:ext uri="{FF2B5EF4-FFF2-40B4-BE49-F238E27FC236}">
                  <a16:creationId xmlns:a16="http://schemas.microsoft.com/office/drawing/2014/main" id="{8E70861A-E542-4D14-9573-F4D0C4BA0343}"/>
                </a:ext>
              </a:extLst>
            </p:cNvPr>
            <p:cNvSpPr/>
            <p:nvPr userDrawn="1"/>
          </p:nvSpPr>
          <p:spPr>
            <a:xfrm rot="10800000" flipV="1">
              <a:off x="3820750" y="4371149"/>
              <a:ext cx="97200" cy="97200"/>
            </a:xfrm>
            <a:prstGeom prst="rt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F10F65D-EA5F-400C-99B0-D06243458353}"/>
              </a:ext>
            </a:extLst>
          </p:cNvPr>
          <p:cNvGrpSpPr/>
          <p:nvPr userDrawn="1"/>
        </p:nvGrpSpPr>
        <p:grpSpPr>
          <a:xfrm>
            <a:off x="100939" y="896905"/>
            <a:ext cx="1236896" cy="97203"/>
            <a:chOff x="2681054" y="4388960"/>
            <a:chExt cx="1236896" cy="9720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1EC9D64-1AE9-4315-8CF4-9BB2B5DCA3FA}"/>
                </a:ext>
              </a:extLst>
            </p:cNvPr>
            <p:cNvSpPr/>
            <p:nvPr userDrawn="1"/>
          </p:nvSpPr>
          <p:spPr>
            <a:xfrm rot="10800000">
              <a:off x="2681054" y="4388960"/>
              <a:ext cx="1236895" cy="97200"/>
            </a:xfrm>
            <a:prstGeom prst="rect">
              <a:avLst/>
            </a:prstGeom>
            <a:solidFill>
              <a:srgbClr val="97A8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id="{72BA3489-CBF0-4EC7-98F3-56D0625388D1}"/>
                </a:ext>
              </a:extLst>
            </p:cNvPr>
            <p:cNvSpPr/>
            <p:nvPr userDrawn="1"/>
          </p:nvSpPr>
          <p:spPr>
            <a:xfrm rot="10800000" flipV="1">
              <a:off x="3820750" y="4388963"/>
              <a:ext cx="97200" cy="97200"/>
            </a:xfrm>
            <a:prstGeom prst="rt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380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6FAD2-C2C1-5251-AEE8-C0F43D3F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C3F90C-889B-65EE-EB82-F1F202498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05E3D04-A05C-F0B8-0852-398EC2CB8645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9C6043AB-863D-58A7-8C27-0CFEF9F3E8B3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12970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868AB-487E-FCAF-A2F5-26B787D8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FAC37A-6B11-A942-72E9-E7CF2406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7E61C1-66FF-E6F6-3397-BCBAC633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13A4-B939-4782-831D-8699A20AD032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CDB3BC-5B75-879C-B6D8-B8757E38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FF7442-3C19-052A-A299-D3E3AC58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345DF25-8C24-406C-BC6C-ECF6C167F7A1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D1DA74E5-B275-54A7-491B-AC755C1FA4C7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04515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1BD34F-2D2D-F058-7D69-D0D2FFD2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F1D9DC-BE10-BE13-AA20-8B070E6C2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EB0835-10A6-B2DB-CD0A-51DF62C9A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2EE477-17E2-B2BD-988F-DAD11918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13A4-B939-4782-831D-8699A20AD032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C850E1-1436-15FC-8850-F067D367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B07ADF-1DAB-B355-C58E-38657DC5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63CE807-032D-6B78-A8B7-5D3AE9D3DEA7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7EC46341-0DBB-E93C-40FF-3BD06287A111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01086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445AC-1CA6-D64A-4613-63CD6CA0B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9B64F2-84AF-D0C3-82F1-A46D2ED1A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AB59DB-31F1-8275-8FEB-35AFCA741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E766FE1-C99D-89E4-72E5-683C5144C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7AA2158-1BE2-3BDD-DE3B-2102B2450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0EBCD3E-1650-E1AE-64CC-75ACB4A3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13A4-B939-4782-831D-8699A20AD032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30392D-B2B4-B1C4-FFDB-8AE7F0FC1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CFE62E9-F5C0-56CC-E529-D6DDB247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26ED2E64-6EAE-AF46-C540-8AAD047C7681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1" name="Tijdelijke aanduiding voor dianummer 4">
            <a:extLst>
              <a:ext uri="{FF2B5EF4-FFF2-40B4-BE49-F238E27FC236}">
                <a16:creationId xmlns:a16="http://schemas.microsoft.com/office/drawing/2014/main" id="{E8E0E5E8-DF17-28D3-2F94-0DE6233C51DB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76540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46E37-891B-7438-70CD-750CC812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5EF7724-E779-BE9A-DCEF-8583BEC9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CEFC-D99D-483A-9F47-7C9CC1CDE75C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C782123-F48F-CB63-F8F5-2D72381B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C648157-30F2-3152-6F37-F088FC6F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500A1FD-D890-E8EC-AAC2-E8D73F444A3E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4E2C247C-609E-0941-B8E4-2CBED3CD9AFF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C458252-854E-CAA6-4797-6B6A8357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9670-B281-4997-ACFD-9EBB3FCCE1F6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5ABB20D-254E-6E7E-6E29-A608DF54C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FEFFCB-DB2C-447F-7A5F-FFD96F76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79F57E69-D939-B8A6-F846-604637C1BAE8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4AF850D7-5070-A382-A28E-6FA1AC48C659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C9704-F93D-B106-1B84-CBCFE219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424CC-AFC7-9C16-5D4A-427F8E7F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8D097D-8710-AAA2-96FA-217448057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E0ACCA-2495-C6F7-2FB7-63DAC2CF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13A4-B939-4782-831D-8699A20AD032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4CF13B5-007C-5E92-0A06-CABEA580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A9F886-544C-2A04-D301-755527D0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41D9C6A6-A3B1-6033-6FB8-A873E53FA90F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CE0CB2F8-AEA8-F18E-E461-391DE2960C87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06218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1AA7D-A24B-71BA-C175-DA72A47C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A66B3C-B710-2281-50B8-824F7F36B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98BA3C-BE76-23CF-94B4-017DE0472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55F8C1-B447-F059-A66B-5BE89D3E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13A4-B939-4782-831D-8699A20AD032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8449A6-F0E2-9B32-8C4A-DDCC2A3D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C8FDDE-003A-A6A2-C845-61E7E5CA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76B6FDAB-0504-594D-328F-345762884EFD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CC0E7B64-FAA3-5867-E9E5-6E34A7D79B75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63453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8D6C6-EE5E-1AEE-AB15-4E352C4E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703FE0-73CB-CA4F-EDA8-4CBE0FD91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1F40A8-4639-E7A4-4C44-FCCAD27A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4739-0FFC-47B2-AC8F-64B38B1F8105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2F8725-8606-BFAB-492F-06B38A17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A4109-4B05-FEB9-B00E-9DB0567D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AF4C285-2C10-F8FF-2224-D4936E4A7A1D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075B28B0-54D4-13E5-ED9C-31D07E180620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D0409A0-E1A6-8836-7A2E-154CC521B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66CF0A-8287-02F3-0217-49C20A850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C2C2A4-72D3-837E-41E6-5E4CC22C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750A-2EFA-47FA-9EF0-592358FBA85A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28F24C-9367-E328-FB8E-7A476425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0D5115-D19E-5960-9ED1-4EF88854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0EB470D-E48B-FD39-2831-7AF644C1EB07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A6FCE6F7-3230-AF9D-2C70-5A0D96D741DF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718389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rgbClr val="6666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662545"/>
            <a:ext cx="10178323" cy="47207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11402" y="6512204"/>
            <a:ext cx="360274" cy="345796"/>
          </a:xfrm>
        </p:spPr>
        <p:txBody>
          <a:bodyPr/>
          <a:lstStyle/>
          <a:p>
            <a:fld id="{0E6E56B6-36EC-4576-8B60-84B7F38B1EA4}" type="slidenum">
              <a:rPr lang="nl-BE" smtClean="0"/>
              <a:t>‹nr.›</a:t>
            </a:fld>
            <a:endParaRPr lang="nl-B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54A7A1-B9EF-4B8B-84CA-B75599A9273E}"/>
              </a:ext>
            </a:extLst>
          </p:cNvPr>
          <p:cNvGrpSpPr/>
          <p:nvPr userDrawn="1"/>
        </p:nvGrpSpPr>
        <p:grpSpPr>
          <a:xfrm rot="10800000">
            <a:off x="8591999" y="1100774"/>
            <a:ext cx="3600001" cy="43202"/>
            <a:chOff x="317954" y="4415629"/>
            <a:chExt cx="3600001" cy="432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08724C-A38A-4971-89E1-6956D8B91BE1}"/>
                </a:ext>
              </a:extLst>
            </p:cNvPr>
            <p:cNvSpPr/>
            <p:nvPr userDrawn="1"/>
          </p:nvSpPr>
          <p:spPr>
            <a:xfrm rot="10800000">
              <a:off x="317954" y="4415631"/>
              <a:ext cx="3600000" cy="43200"/>
            </a:xfrm>
            <a:prstGeom prst="rect">
              <a:avLst/>
            </a:prstGeom>
            <a:solidFill>
              <a:srgbClr val="66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0A7D1EC6-F6E3-4EB6-A004-66D1BD4C8F16}"/>
                </a:ext>
              </a:extLst>
            </p:cNvPr>
            <p:cNvSpPr/>
            <p:nvPr userDrawn="1"/>
          </p:nvSpPr>
          <p:spPr>
            <a:xfrm rot="10800000" flipV="1">
              <a:off x="3874755" y="4415629"/>
              <a:ext cx="43200" cy="432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BB2E8B-C0D4-4F03-B755-18397B45AD26}"/>
              </a:ext>
            </a:extLst>
          </p:cNvPr>
          <p:cNvGrpSpPr/>
          <p:nvPr userDrawn="1"/>
        </p:nvGrpSpPr>
        <p:grpSpPr>
          <a:xfrm>
            <a:off x="41666" y="45539"/>
            <a:ext cx="275527" cy="6771694"/>
            <a:chOff x="41666" y="86307"/>
            <a:chExt cx="275527" cy="6771694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19E53D2-62B2-4DA8-BF61-E6C1E1A7EB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6" y="549993"/>
              <a:ext cx="275527" cy="42623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982DD1-136D-4EF1-B0F9-D1075439B319}"/>
                </a:ext>
              </a:extLst>
            </p:cNvPr>
            <p:cNvGrpSpPr/>
            <p:nvPr userDrawn="1"/>
          </p:nvGrpSpPr>
          <p:grpSpPr>
            <a:xfrm rot="16200000" flipH="1">
              <a:off x="-572" y="244145"/>
              <a:ext cx="360004" cy="44328"/>
              <a:chOff x="3557951" y="4414501"/>
              <a:chExt cx="360004" cy="4432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7548092-6943-4D97-A9D3-E1F808152049}"/>
                  </a:ext>
                </a:extLst>
              </p:cNvPr>
              <p:cNvSpPr/>
              <p:nvPr userDrawn="1"/>
            </p:nvSpPr>
            <p:spPr>
              <a:xfrm rot="10800000">
                <a:off x="3557951" y="4414501"/>
                <a:ext cx="360000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E4504EAD-84FF-44C9-888C-1E9E2D45623D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C755B4-C002-4CA3-9D15-39CE3899DEB6}"/>
                </a:ext>
              </a:extLst>
            </p:cNvPr>
            <p:cNvGrpSpPr/>
            <p:nvPr userDrawn="1"/>
          </p:nvGrpSpPr>
          <p:grpSpPr>
            <a:xfrm rot="5400000" flipH="1">
              <a:off x="-2731312" y="3926225"/>
              <a:ext cx="5820350" cy="43202"/>
              <a:chOff x="-1902395" y="4415629"/>
              <a:chExt cx="5820350" cy="4320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621D566-CEFB-4165-B789-4A32F9067B00}"/>
                  </a:ext>
                </a:extLst>
              </p:cNvPr>
              <p:cNvSpPr/>
              <p:nvPr userDrawn="1"/>
            </p:nvSpPr>
            <p:spPr>
              <a:xfrm rot="10800000">
                <a:off x="-1902395" y="4415631"/>
                <a:ext cx="5820349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E314CDE0-7BD8-42F5-A551-6A5E2BE794D4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6738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>
          <a:xfrm>
            <a:off x="0" y="-27384"/>
            <a:ext cx="12192000" cy="690152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0">
                <a:schemeClr val="accent3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noProof="0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464"/>
            <a:ext cx="11856000" cy="6460809"/>
          </a:xfrm>
          <a:prstGeom prst="rect">
            <a:avLst/>
          </a:prstGeom>
        </p:spPr>
      </p:pic>
      <p:pic>
        <p:nvPicPr>
          <p:cNvPr id="8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5" y="6408001"/>
            <a:ext cx="1269695" cy="2992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jdelijke aanduiding voor inhoud 6"/>
          <p:cNvSpPr>
            <a:spLocks noGrp="1"/>
          </p:cNvSpPr>
          <p:nvPr>
            <p:ph sz="quarter" idx="10"/>
          </p:nvPr>
        </p:nvSpPr>
        <p:spPr>
          <a:xfrm>
            <a:off x="1390652" y="2132856"/>
            <a:ext cx="7922683" cy="4140945"/>
          </a:xfrm>
        </p:spPr>
        <p:txBody>
          <a:bodyPr>
            <a:normAutofit/>
          </a:bodyPr>
          <a:lstStyle>
            <a:lvl1pPr marL="180000" indent="0">
              <a:buNone/>
              <a:defRPr sz="2800"/>
            </a:lvl1pPr>
            <a:lvl2pPr marL="180000" indent="0">
              <a:buNone/>
              <a:defRPr sz="2800"/>
            </a:lvl2pPr>
            <a:lvl3pPr marL="180000" indent="0">
              <a:buNone/>
              <a:defRPr sz="2800"/>
            </a:lvl3pPr>
            <a:lvl4pPr marL="180000" indent="0">
              <a:buNone/>
              <a:defRPr sz="2800"/>
            </a:lvl4pPr>
            <a:lvl5pPr marL="180000" indent="0">
              <a:buNone/>
              <a:defRPr sz="2800"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7944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575733" y="1600200"/>
            <a:ext cx="5280000" cy="4680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4"/>
          </p:nvPr>
        </p:nvSpPr>
        <p:spPr>
          <a:xfrm>
            <a:off x="6336267" y="1600200"/>
            <a:ext cx="5280000" cy="4680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FBBDAC3-E0B9-4553-9EC5-01E38E3E59C9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022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733" y="1592263"/>
            <a:ext cx="5280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13120" y="1592796"/>
            <a:ext cx="5280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/>
          </p:nvPr>
        </p:nvSpPr>
        <p:spPr>
          <a:xfrm>
            <a:off x="575387" y="2384884"/>
            <a:ext cx="5280000" cy="3888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4"/>
          </p:nvPr>
        </p:nvSpPr>
        <p:spPr>
          <a:xfrm>
            <a:off x="6336267" y="2383183"/>
            <a:ext cx="5280000" cy="3888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6CD4BD-CAD8-4C82-86E8-540D5641A0D0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05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CEFC-D99D-483A-9F47-7C9CC1CDE75C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9754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5734" y="2132856"/>
            <a:ext cx="4044951" cy="414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4751917" y="612000"/>
            <a:ext cx="6864349" cy="56618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75734" y="254000"/>
            <a:ext cx="4044951" cy="1627313"/>
          </a:xfrm>
        </p:spPr>
        <p:txBody>
          <a:bodyPr/>
          <a:lstStyle/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5BF2BA-7B81-4B99-A25C-6F020D8252A6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8082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24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868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5734" y="5949280"/>
            <a:ext cx="11040533" cy="32452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ED3D-7246-42A5-B513-ED56513DE2B1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8308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0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4739-0FFC-47B2-AC8F-64B38B1F8105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75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75733" y="3386138"/>
            <a:ext cx="552026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BE" sz="1800" kern="0" noProof="0" dirty="0">
                <a:solidFill>
                  <a:schemeClr val="bg1"/>
                </a:solidFill>
              </a:rPr>
              <a:t>TMVW intercommunale</a:t>
            </a:r>
            <a:r>
              <a:rPr lang="nl-BE" sz="1800" kern="0" baseline="0" noProof="0" dirty="0">
                <a:solidFill>
                  <a:schemeClr val="bg1"/>
                </a:solidFill>
              </a:rPr>
              <a:t> </a:t>
            </a:r>
            <a:r>
              <a:rPr lang="nl-BE" sz="1800" kern="0" baseline="0" noProof="0" dirty="0" err="1">
                <a:solidFill>
                  <a:schemeClr val="bg1"/>
                </a:solidFill>
              </a:rPr>
              <a:t>cvba</a:t>
            </a:r>
            <a:endParaRPr lang="nl-BE" sz="1800" kern="0" baseline="0" noProof="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1800" kern="0" baseline="0" noProof="0" dirty="0">
                <a:solidFill>
                  <a:schemeClr val="bg1"/>
                </a:solidFill>
              </a:rPr>
              <a:t>Stropstraat 1</a:t>
            </a:r>
          </a:p>
          <a:p>
            <a:pPr>
              <a:lnSpc>
                <a:spcPct val="150000"/>
              </a:lnSpc>
            </a:pPr>
            <a:r>
              <a:rPr lang="nl-BE" sz="1800" kern="0" baseline="0" noProof="0" dirty="0">
                <a:solidFill>
                  <a:schemeClr val="bg1"/>
                </a:solidFill>
              </a:rPr>
              <a:t>9000 Gent</a:t>
            </a:r>
          </a:p>
          <a:p>
            <a:pPr>
              <a:lnSpc>
                <a:spcPct val="150000"/>
              </a:lnSpc>
            </a:pPr>
            <a:r>
              <a:rPr lang="nl-BE" sz="1800" kern="0" baseline="0" noProof="0" dirty="0">
                <a:solidFill>
                  <a:schemeClr val="bg1"/>
                </a:solidFill>
              </a:rPr>
              <a:t>T 078 35 35 99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BE" sz="1800" u="none" kern="0" baseline="0" noProof="0" dirty="0">
                <a:solidFill>
                  <a:schemeClr val="accent1"/>
                </a:solidFill>
              </a:rPr>
              <a:t>www.farys.be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07749" y="3267146"/>
            <a:ext cx="6584251" cy="3590855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096001" y="5254598"/>
            <a:ext cx="6095999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nl-BE" sz="1800" u="none" kern="0" baseline="0" noProof="0" dirty="0">
                <a:solidFill>
                  <a:schemeClr val="accent1"/>
                </a:solidFill>
              </a:rPr>
              <a:t>www.farys.be</a:t>
            </a:r>
          </a:p>
        </p:txBody>
      </p:sp>
    </p:spTree>
    <p:extLst>
      <p:ext uri="{BB962C8B-B14F-4D97-AF65-F5344CB8AC3E}">
        <p14:creationId xmlns:p14="http://schemas.microsoft.com/office/powerpoint/2010/main" val="123755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&amp; Afbeelding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718389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rgbClr val="6666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662545"/>
            <a:ext cx="5040000" cy="47207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11402" y="6512204"/>
            <a:ext cx="360274" cy="345796"/>
          </a:xfrm>
        </p:spPr>
        <p:txBody>
          <a:bodyPr/>
          <a:lstStyle/>
          <a:p>
            <a:fld id="{0E6E56B6-36EC-4576-8B60-84B7F38B1EA4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2734FD-4C42-4801-A7C6-828D15BE3E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000" y="1662545"/>
            <a:ext cx="5040000" cy="472078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819C6-9D62-4318-B212-5B576EE9545E}"/>
              </a:ext>
            </a:extLst>
          </p:cNvPr>
          <p:cNvGrpSpPr/>
          <p:nvPr userDrawn="1"/>
        </p:nvGrpSpPr>
        <p:grpSpPr>
          <a:xfrm rot="10800000">
            <a:off x="8591999" y="1100774"/>
            <a:ext cx="3600001" cy="43202"/>
            <a:chOff x="317954" y="4415629"/>
            <a:chExt cx="3600001" cy="432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E716F9-8780-45DA-BAC0-0704A290B19D}"/>
                </a:ext>
              </a:extLst>
            </p:cNvPr>
            <p:cNvSpPr/>
            <p:nvPr userDrawn="1"/>
          </p:nvSpPr>
          <p:spPr>
            <a:xfrm rot="10800000">
              <a:off x="317954" y="4415631"/>
              <a:ext cx="3600000" cy="43200"/>
            </a:xfrm>
            <a:prstGeom prst="rect">
              <a:avLst/>
            </a:prstGeom>
            <a:solidFill>
              <a:srgbClr val="66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208903F7-22F9-4F17-AA37-52317D5A9B41}"/>
                </a:ext>
              </a:extLst>
            </p:cNvPr>
            <p:cNvSpPr/>
            <p:nvPr userDrawn="1"/>
          </p:nvSpPr>
          <p:spPr>
            <a:xfrm rot="10800000" flipV="1">
              <a:off x="3874755" y="4415629"/>
              <a:ext cx="43200" cy="432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BA332B-CBB9-4ECB-904A-ECB018EAFB1E}"/>
              </a:ext>
            </a:extLst>
          </p:cNvPr>
          <p:cNvGrpSpPr/>
          <p:nvPr userDrawn="1"/>
        </p:nvGrpSpPr>
        <p:grpSpPr>
          <a:xfrm>
            <a:off x="41666" y="45539"/>
            <a:ext cx="275527" cy="6771694"/>
            <a:chOff x="41666" y="86307"/>
            <a:chExt cx="275527" cy="6771694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2097D09-61CE-4C63-8467-2AAC276CB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6" y="549993"/>
              <a:ext cx="275527" cy="42623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BFEE5DD-9B81-4E1E-AFAB-8693A268C209}"/>
                </a:ext>
              </a:extLst>
            </p:cNvPr>
            <p:cNvGrpSpPr/>
            <p:nvPr userDrawn="1"/>
          </p:nvGrpSpPr>
          <p:grpSpPr>
            <a:xfrm rot="16200000" flipH="1">
              <a:off x="-572" y="244145"/>
              <a:ext cx="360004" cy="44328"/>
              <a:chOff x="3557951" y="4414501"/>
              <a:chExt cx="360004" cy="4432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D7495A8-6B7F-4985-9D67-30531067F6C8}"/>
                  </a:ext>
                </a:extLst>
              </p:cNvPr>
              <p:cNvSpPr/>
              <p:nvPr userDrawn="1"/>
            </p:nvSpPr>
            <p:spPr>
              <a:xfrm rot="10800000">
                <a:off x="3557951" y="4414501"/>
                <a:ext cx="360000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D9258DF4-D4FF-4862-8D7D-5D6EBBA04BA6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6357418-252E-4E28-91D7-8B26FC8C806F}"/>
                </a:ext>
              </a:extLst>
            </p:cNvPr>
            <p:cNvGrpSpPr/>
            <p:nvPr userDrawn="1"/>
          </p:nvGrpSpPr>
          <p:grpSpPr>
            <a:xfrm rot="5400000" flipH="1">
              <a:off x="-2731312" y="3926225"/>
              <a:ext cx="5820350" cy="43202"/>
              <a:chOff x="-1902395" y="4415629"/>
              <a:chExt cx="5820350" cy="4320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E5C3CED-A57B-41FB-81A5-96475EEDF037}"/>
                  </a:ext>
                </a:extLst>
              </p:cNvPr>
              <p:cNvSpPr/>
              <p:nvPr userDrawn="1"/>
            </p:nvSpPr>
            <p:spPr>
              <a:xfrm rot="10800000">
                <a:off x="-1902395" y="4415631"/>
                <a:ext cx="5820349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63CE883B-2010-4EDA-B14D-29CAE42CF392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021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&amp; Objec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718389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rgbClr val="6666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662545"/>
            <a:ext cx="5040000" cy="47207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11402" y="6512204"/>
            <a:ext cx="360274" cy="345796"/>
          </a:xfrm>
        </p:spPr>
        <p:txBody>
          <a:bodyPr/>
          <a:lstStyle/>
          <a:p>
            <a:fld id="{0E6E56B6-36EC-4576-8B60-84B7F38B1EA4}" type="slidenum">
              <a:rPr lang="nl-BE" smtClean="0"/>
              <a:t>‹nr.›</a:t>
            </a:fld>
            <a:endParaRPr lang="nl-B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819C6-9D62-4318-B212-5B576EE9545E}"/>
              </a:ext>
            </a:extLst>
          </p:cNvPr>
          <p:cNvGrpSpPr/>
          <p:nvPr userDrawn="1"/>
        </p:nvGrpSpPr>
        <p:grpSpPr>
          <a:xfrm rot="10800000">
            <a:off x="8591999" y="1100774"/>
            <a:ext cx="3600001" cy="43202"/>
            <a:chOff x="317954" y="4415629"/>
            <a:chExt cx="3600001" cy="432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E716F9-8780-45DA-BAC0-0704A290B19D}"/>
                </a:ext>
              </a:extLst>
            </p:cNvPr>
            <p:cNvSpPr/>
            <p:nvPr userDrawn="1"/>
          </p:nvSpPr>
          <p:spPr>
            <a:xfrm rot="10800000">
              <a:off x="317954" y="4415631"/>
              <a:ext cx="3600000" cy="43200"/>
            </a:xfrm>
            <a:prstGeom prst="rect">
              <a:avLst/>
            </a:prstGeom>
            <a:solidFill>
              <a:srgbClr val="66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208903F7-22F9-4F17-AA37-52317D5A9B41}"/>
                </a:ext>
              </a:extLst>
            </p:cNvPr>
            <p:cNvSpPr/>
            <p:nvPr userDrawn="1"/>
          </p:nvSpPr>
          <p:spPr>
            <a:xfrm rot="10800000" flipV="1">
              <a:off x="3874755" y="4415629"/>
              <a:ext cx="43200" cy="432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DC7D35-C986-4C07-B008-61C91C77C3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0000" y="1662545"/>
            <a:ext cx="5040000" cy="47207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44AD97-57FD-4ACF-8D8E-46EE35DDA978}"/>
              </a:ext>
            </a:extLst>
          </p:cNvPr>
          <p:cNvGrpSpPr/>
          <p:nvPr userDrawn="1"/>
        </p:nvGrpSpPr>
        <p:grpSpPr>
          <a:xfrm>
            <a:off x="41666" y="45539"/>
            <a:ext cx="275527" cy="6771694"/>
            <a:chOff x="41666" y="86307"/>
            <a:chExt cx="275527" cy="6771694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73B0860-1C46-4FAF-9268-71ED36FEC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6" y="549993"/>
              <a:ext cx="275527" cy="42623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DB98F9D-085D-4C92-8491-31D62BC94B30}"/>
                </a:ext>
              </a:extLst>
            </p:cNvPr>
            <p:cNvGrpSpPr/>
            <p:nvPr userDrawn="1"/>
          </p:nvGrpSpPr>
          <p:grpSpPr>
            <a:xfrm rot="16200000" flipH="1">
              <a:off x="-572" y="244145"/>
              <a:ext cx="360004" cy="44328"/>
              <a:chOff x="3557951" y="4414501"/>
              <a:chExt cx="360004" cy="4432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10605FD-0E6A-4A4A-A59D-75231CF361B6}"/>
                  </a:ext>
                </a:extLst>
              </p:cNvPr>
              <p:cNvSpPr/>
              <p:nvPr userDrawn="1"/>
            </p:nvSpPr>
            <p:spPr>
              <a:xfrm rot="10800000">
                <a:off x="3557951" y="4414501"/>
                <a:ext cx="360000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094C3067-6FBC-471D-8096-6471404F3A50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5AB95CF-4396-40E1-83C0-D1B71225BEE4}"/>
                </a:ext>
              </a:extLst>
            </p:cNvPr>
            <p:cNvGrpSpPr/>
            <p:nvPr userDrawn="1"/>
          </p:nvGrpSpPr>
          <p:grpSpPr>
            <a:xfrm rot="5400000" flipH="1">
              <a:off x="-2731312" y="3926225"/>
              <a:ext cx="5820350" cy="43202"/>
              <a:chOff x="-1902395" y="4415629"/>
              <a:chExt cx="5820350" cy="4320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25A0F8-F968-489C-A2F3-4CD6A335ACE9}"/>
                  </a:ext>
                </a:extLst>
              </p:cNvPr>
              <p:cNvSpPr/>
              <p:nvPr userDrawn="1"/>
            </p:nvSpPr>
            <p:spPr>
              <a:xfrm rot="10800000">
                <a:off x="-1902395" y="4415631"/>
                <a:ext cx="5820349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0ADA0E7F-6564-4ABF-9C01-624F582955C9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26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56B6-36EC-4576-8B60-84B7F38B1EA4}" type="slidenum">
              <a:rPr lang="nl-BE" smtClean="0"/>
              <a:t>‹nr.›</a:t>
            </a:fld>
            <a:endParaRPr lang="nl-B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CEABF3-55D5-4F07-9FEA-94C857EFEFB0}"/>
              </a:ext>
            </a:extLst>
          </p:cNvPr>
          <p:cNvGrpSpPr/>
          <p:nvPr userDrawn="1"/>
        </p:nvGrpSpPr>
        <p:grpSpPr>
          <a:xfrm>
            <a:off x="41666" y="45539"/>
            <a:ext cx="275527" cy="6771694"/>
            <a:chOff x="41666" y="86307"/>
            <a:chExt cx="275527" cy="6771694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E01DCA7-AE28-41FF-AFA5-E8417C7EFA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6" y="549993"/>
              <a:ext cx="275527" cy="42623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A28DF6-6F62-44E1-9D0C-A5D0B8CC7FBF}"/>
                </a:ext>
              </a:extLst>
            </p:cNvPr>
            <p:cNvGrpSpPr/>
            <p:nvPr userDrawn="1"/>
          </p:nvGrpSpPr>
          <p:grpSpPr>
            <a:xfrm rot="16200000" flipH="1">
              <a:off x="-572" y="244145"/>
              <a:ext cx="360004" cy="44328"/>
              <a:chOff x="3557951" y="4414501"/>
              <a:chExt cx="360004" cy="4432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6153AB3-278C-4D2C-9C19-1CCEA24DDC45}"/>
                  </a:ext>
                </a:extLst>
              </p:cNvPr>
              <p:cNvSpPr/>
              <p:nvPr userDrawn="1"/>
            </p:nvSpPr>
            <p:spPr>
              <a:xfrm rot="10800000">
                <a:off x="3557951" y="4414501"/>
                <a:ext cx="360000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693AE2E4-82E3-440C-B614-C5A60EADD361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FE55F0B-C492-4DAC-BF45-F129D33B43BE}"/>
                </a:ext>
              </a:extLst>
            </p:cNvPr>
            <p:cNvGrpSpPr/>
            <p:nvPr userDrawn="1"/>
          </p:nvGrpSpPr>
          <p:grpSpPr>
            <a:xfrm rot="5400000" flipH="1">
              <a:off x="-2731312" y="3926225"/>
              <a:ext cx="5820350" cy="43202"/>
              <a:chOff x="-1902395" y="4415629"/>
              <a:chExt cx="5820350" cy="4320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013EFD9-D7CB-4EA9-B6E0-947482F482B8}"/>
                  </a:ext>
                </a:extLst>
              </p:cNvPr>
              <p:cNvSpPr/>
              <p:nvPr userDrawn="1"/>
            </p:nvSpPr>
            <p:spPr>
              <a:xfrm rot="10800000">
                <a:off x="-1902395" y="4415631"/>
                <a:ext cx="5820349" cy="43200"/>
              </a:xfrm>
              <a:prstGeom prst="rect">
                <a:avLst/>
              </a:prstGeom>
              <a:solidFill>
                <a:srgbClr val="97A8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81431B8E-A4DB-4ED3-A4F0-15469DFA9192}"/>
                  </a:ext>
                </a:extLst>
              </p:cNvPr>
              <p:cNvSpPr/>
              <p:nvPr userDrawn="1"/>
            </p:nvSpPr>
            <p:spPr>
              <a:xfrm rot="10800000" flipV="1">
                <a:off x="3874755" y="4415629"/>
                <a:ext cx="43200" cy="432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055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pagina">
    <p:bg>
      <p:bgPr>
        <a:solidFill>
          <a:srgbClr val="002A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58F899B-095B-7385-28FF-FFFC851F2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3321" y="3062940"/>
            <a:ext cx="6381105" cy="1366169"/>
          </a:xfrm>
        </p:spPr>
        <p:txBody>
          <a:bodyPr anchor="t"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 dirty="0"/>
              <a:t>Hier komt de titel van de presentatie</a:t>
            </a:r>
            <a:endParaRPr lang="nl-BE" dirty="0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00E94864-3E35-F20F-9B57-1974EE41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3321" y="4512318"/>
            <a:ext cx="6381107" cy="10795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9B4"/>
                </a:solidFill>
                <a:latin typeface="Lucida Sans" panose="020B0602030504020204" pitchFamily="34" charset="0"/>
              </a:defRPr>
            </a:lvl1pPr>
          </a:lstStyle>
          <a:p>
            <a:pPr lvl="0"/>
            <a:r>
              <a:rPr lang="nl-NL" dirty="0"/>
              <a:t>En hier de ondertitel van deze presentatie</a:t>
            </a:r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0050ADC0-02A4-2B64-D941-089BB0CA4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35215" y="5756181"/>
            <a:ext cx="6399213" cy="304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0">
                <a:solidFill>
                  <a:schemeClr val="bg1"/>
                </a:solidFill>
                <a:latin typeface="Lucida Sans" panose="020B0602030504020204" pitchFamily="34" charset="0"/>
              </a:defRPr>
            </a:lvl1pPr>
          </a:lstStyle>
          <a:p>
            <a:pPr lvl="0"/>
            <a:r>
              <a:rPr lang="nl-NL" dirty="0"/>
              <a:t>Naam spreker, </a:t>
            </a:r>
            <a:fld id="{34FF9961-9290-411E-88A4-3CD526BB0A74}" type="datetime4">
              <a:rPr lang="nl-NL" smtClean="0"/>
              <a:t>1 maart 2023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F2B001-1EC6-049A-B846-0060C1DE5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1" y="350043"/>
            <a:ext cx="3558019" cy="19133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A5A91E-A312-A188-2062-9F7DBD3F7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497" y="2312052"/>
            <a:ext cx="3239231" cy="45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031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s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B36A6376-FD74-0CF7-9F05-8FE4BD64D3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507" y="6276141"/>
            <a:ext cx="956756" cy="336053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D588CA39-B393-EE96-16D4-BFC8820456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94578" y="1015321"/>
            <a:ext cx="5721351" cy="4957762"/>
          </a:xfrm>
        </p:spPr>
        <p:txBody>
          <a:bodyPr/>
          <a:lstStyle>
            <a:lvl1pPr>
              <a:lnSpc>
                <a:spcPct val="100000"/>
              </a:lnSpc>
              <a:buFont typeface="+mj-lt"/>
              <a:buAutoNum type="arabicPeriod"/>
              <a:defRPr sz="2100">
                <a:solidFill>
                  <a:srgbClr val="0069B4"/>
                </a:solidFill>
                <a:latin typeface="Lucida Sans" panose="020B0602030504020204" pitchFamily="34" charset="0"/>
              </a:defRPr>
            </a:lvl1pPr>
            <a:lvl2pPr marL="402431" indent="0">
              <a:lnSpc>
                <a:spcPct val="150000"/>
              </a:lnSpc>
              <a:buFontTx/>
              <a:buNone/>
              <a:defRPr sz="1050" b="1">
                <a:solidFill>
                  <a:srgbClr val="002A57"/>
                </a:solidFill>
                <a:latin typeface="Lucida Sans" panose="020B0602030504020204" pitchFamily="34" charset="0"/>
              </a:defRPr>
            </a:lvl2pPr>
            <a:lvl3pPr marL="685800" indent="0">
              <a:buFontTx/>
              <a:buNone/>
              <a:defRPr sz="900" b="1">
                <a:latin typeface="Lucida Sans" panose="020B0602030504020204" pitchFamily="34" charset="0"/>
              </a:defRPr>
            </a:lvl3pPr>
            <a:lvl4pPr marL="1028700" indent="0">
              <a:buFontTx/>
              <a:buNone/>
              <a:defRPr sz="900" b="1">
                <a:latin typeface="Lucida Sans" panose="020B0602030504020204" pitchFamily="34" charset="0"/>
              </a:defRPr>
            </a:lvl4pPr>
            <a:lvl5pPr marL="1371600" indent="0">
              <a:buFontTx/>
              <a:buNone/>
              <a:defRPr sz="900" b="1">
                <a:latin typeface="Lucida Sans" panose="020B0602030504020204" pitchFamily="34" charset="0"/>
              </a:defRPr>
            </a:lvl5pPr>
          </a:lstStyle>
          <a:p>
            <a:pPr lvl="0"/>
            <a:r>
              <a:rPr lang="nl-NL" dirty="0"/>
              <a:t>Dit is een hoofdtitel</a:t>
            </a:r>
          </a:p>
          <a:p>
            <a:pPr lvl="1"/>
            <a:r>
              <a:rPr lang="nl-NL" dirty="0"/>
              <a:t>Hier komt een subtitel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956499C-45CA-21EA-98B4-F6C88FE82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523"/>
            <a:ext cx="3287195" cy="2519913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6885DBEF-549E-6F70-0BCE-733127C83410}"/>
              </a:ext>
            </a:extLst>
          </p:cNvPr>
          <p:cNvSpPr/>
          <p:nvPr/>
        </p:nvSpPr>
        <p:spPr>
          <a:xfrm>
            <a:off x="11618512" y="611364"/>
            <a:ext cx="252000" cy="252000"/>
          </a:xfrm>
          <a:prstGeom prst="ellipse">
            <a:avLst/>
          </a:prstGeom>
          <a:noFill/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8" name="Tijdelijke aanduiding voor dianummer 4">
            <a:extLst>
              <a:ext uri="{FF2B5EF4-FFF2-40B4-BE49-F238E27FC236}">
                <a16:creationId xmlns:a16="http://schemas.microsoft.com/office/drawing/2014/main" id="{5EAF6B94-645D-A253-CF43-A48AEDC74953}"/>
              </a:ext>
            </a:extLst>
          </p:cNvPr>
          <p:cNvSpPr txBox="1">
            <a:spLocks/>
          </p:cNvSpPr>
          <p:nvPr/>
        </p:nvSpPr>
        <p:spPr>
          <a:xfrm>
            <a:off x="11517569" y="54537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rgbClr val="0069B4"/>
                </a:solidFill>
              </a:rPr>
              <a:pPr algn="ctr"/>
              <a:t>‹nr.›</a:t>
            </a:fld>
            <a:endParaRPr lang="nl-BE" sz="600" dirty="0">
              <a:solidFill>
                <a:srgbClr val="006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3092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ssenslid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57538BD-ACD3-F4B5-9B29-1BE416D6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952" y="2169428"/>
            <a:ext cx="7092384" cy="375060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237EECE4-7ED6-54AD-46E6-C6E2E67B3C16}"/>
              </a:ext>
            </a:extLst>
          </p:cNvPr>
          <p:cNvSpPr/>
          <p:nvPr/>
        </p:nvSpPr>
        <p:spPr>
          <a:xfrm>
            <a:off x="11628723" y="601943"/>
            <a:ext cx="252000" cy="252000"/>
          </a:xfrm>
          <a:prstGeom prst="ellipse">
            <a:avLst/>
          </a:prstGeom>
          <a:solidFill>
            <a:srgbClr val="0069B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2" name="Tijdelijke aanduiding voor dianummer 4">
            <a:extLst>
              <a:ext uri="{FF2B5EF4-FFF2-40B4-BE49-F238E27FC236}">
                <a16:creationId xmlns:a16="http://schemas.microsoft.com/office/drawing/2014/main" id="{86721CE0-03B3-FD15-DB64-6D2BDCA885AC}"/>
              </a:ext>
            </a:extLst>
          </p:cNvPr>
          <p:cNvSpPr txBox="1">
            <a:spLocks/>
          </p:cNvSpPr>
          <p:nvPr/>
        </p:nvSpPr>
        <p:spPr>
          <a:xfrm>
            <a:off x="11531229" y="545383"/>
            <a:ext cx="446987" cy="365125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r" defTabSz="914400" rtl="0" eaLnBrk="1" latinLnBrk="0" hangingPunct="1">
              <a:defRPr sz="800" kern="1200">
                <a:solidFill>
                  <a:srgbClr val="0069B4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060CE89-F4B4-4FD1-801C-DC5CE5283CC4}" type="slidenum">
              <a:rPr lang="nl-BE" sz="600" smtClean="0">
                <a:solidFill>
                  <a:schemeClr val="bg1"/>
                </a:solidFill>
              </a:rPr>
              <a:pPr algn="ctr"/>
              <a:t>‹nr.›</a:t>
            </a:fld>
            <a:endParaRPr lang="nl-BE" sz="600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tekst, ventilator, vectorafbeeldingen&#10;&#10;Automatisch gegenereerde beschrijving">
            <a:extLst>
              <a:ext uri="{FF2B5EF4-FFF2-40B4-BE49-F238E27FC236}">
                <a16:creationId xmlns:a16="http://schemas.microsoft.com/office/drawing/2014/main" id="{6D86BD28-F912-D21B-27AB-8FB23E6F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300140"/>
            <a:ext cx="3241073" cy="45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983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5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6883" y="6496991"/>
            <a:ext cx="465117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97A82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E6E56B6-36EC-4576-8B60-84B7F38B1EA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26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72" r:id="rId4"/>
    <p:sldLayoutId id="2147483675" r:id="rId5"/>
    <p:sldLayoutId id="2147483667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 userDrawn="1">
          <p15:clr>
            <a:srgbClr val="F26B43"/>
          </p15:clr>
        </p15:guide>
        <p15:guide id="2" pos="7200" userDrawn="1">
          <p15:clr>
            <a:srgbClr val="F26B43"/>
          </p15:clr>
        </p15:guide>
        <p15:guide id="3" orient="horz" pos="400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5" orient="horz" pos="3720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518A6EB-7C08-2861-668D-048A6C725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683695-531A-DC09-A559-353F2774E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8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Dit is opsomming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0"/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2CFA0D-B410-0185-9FD4-0B15B28B9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13A4-B939-4782-831D-8699A20AD032}" type="datetime1">
              <a:rPr lang="nl-BE" noProof="0" smtClean="0"/>
              <a:t>5/06/2023</a:t>
            </a:fld>
            <a:endParaRPr lang="nl-BE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B80647-5C65-46A5-D1B9-07D9DE588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5F5029-AA6F-09E7-2AB3-D55FA05FA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3681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0069B4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lnSpc>
          <a:spcPct val="90000"/>
        </a:lnSpc>
        <a:spcBef>
          <a:spcPts val="750"/>
        </a:spcBef>
        <a:buClr>
          <a:srgbClr val="0069B4"/>
        </a:buClr>
        <a:buFont typeface="Arial" panose="020B0604020202020204" pitchFamily="34" charset="0"/>
        <a:buChar char="•"/>
        <a:defRPr sz="1500" kern="1200">
          <a:solidFill>
            <a:srgbClr val="002A57"/>
          </a:solidFill>
          <a:latin typeface="Lucida Sans" panose="020B0602030504020204" pitchFamily="34" charset="0"/>
          <a:ea typeface="+mn-ea"/>
          <a:cs typeface="+mn-cs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Clr>
          <a:srgbClr val="0069B4"/>
        </a:buClr>
        <a:buFont typeface="Courier New" panose="02070309020205020404" pitchFamily="49" charset="0"/>
        <a:buChar char="-"/>
        <a:defRPr sz="1500" kern="1200">
          <a:solidFill>
            <a:srgbClr val="002A57"/>
          </a:solidFill>
          <a:latin typeface="Lucida Sans" panose="020B0602030504020204" pitchFamily="34" charset="0"/>
          <a:ea typeface="+mn-ea"/>
          <a:cs typeface="+mn-cs"/>
        </a:defRPr>
      </a:lvl2pPr>
      <a:lvl3pPr marL="1028700" indent="-342900" algn="l" defTabSz="685800" rtl="0" eaLnBrk="1" latinLnBrk="0" hangingPunct="1">
        <a:lnSpc>
          <a:spcPct val="90000"/>
        </a:lnSpc>
        <a:spcBef>
          <a:spcPts val="375"/>
        </a:spcBef>
        <a:buClr>
          <a:srgbClr val="0069B4"/>
        </a:buClr>
        <a:buFont typeface="Wingdings" panose="05000000000000000000" pitchFamily="2" charset="2"/>
        <a:buChar char="§"/>
        <a:defRPr sz="1500" kern="1200">
          <a:solidFill>
            <a:srgbClr val="002A57"/>
          </a:solidFill>
          <a:latin typeface="Lucida Sans" panose="020B0602030504020204" pitchFamily="34" charset="0"/>
          <a:ea typeface="+mn-ea"/>
          <a:cs typeface="+mn-cs"/>
        </a:defRPr>
      </a:lvl3pPr>
      <a:lvl4pPr marL="1285875" indent="-257175" algn="l" defTabSz="685800" rtl="0" eaLnBrk="1" latinLnBrk="0" hangingPunct="1">
        <a:lnSpc>
          <a:spcPct val="90000"/>
        </a:lnSpc>
        <a:spcBef>
          <a:spcPts val="375"/>
        </a:spcBef>
        <a:buClr>
          <a:srgbClr val="0069B4"/>
        </a:buClr>
        <a:buFont typeface="Wingdings" panose="05000000000000000000" pitchFamily="2" charset="2"/>
        <a:buChar char="Ø"/>
        <a:defRPr sz="1500" kern="1200">
          <a:solidFill>
            <a:srgbClr val="002A57"/>
          </a:solidFill>
          <a:latin typeface="Lucida Sans" panose="020B0602030504020204" pitchFamily="34" charset="0"/>
          <a:ea typeface="+mn-ea"/>
          <a:cs typeface="+mn-cs"/>
        </a:defRPr>
      </a:lvl4pPr>
      <a:lvl5pPr marL="1628775" indent="-257175" algn="l" defTabSz="685800" rtl="0" eaLnBrk="1" latinLnBrk="0" hangingPunct="1">
        <a:lnSpc>
          <a:spcPct val="90000"/>
        </a:lnSpc>
        <a:spcBef>
          <a:spcPts val="375"/>
        </a:spcBef>
        <a:buClr>
          <a:srgbClr val="0069B4"/>
        </a:buClr>
        <a:buFont typeface="Wingdings" panose="05000000000000000000" pitchFamily="2" charset="2"/>
        <a:buChar char="v"/>
        <a:defRPr sz="1500" kern="1200">
          <a:solidFill>
            <a:srgbClr val="002A57"/>
          </a:solidFill>
          <a:latin typeface="Lucida Sans" panose="020B06020305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60">
          <p15:clr>
            <a:srgbClr val="F26B43"/>
          </p15:clr>
        </p15:guide>
        <p15:guide id="4" orient="horz" pos="890">
          <p15:clr>
            <a:srgbClr val="F26B43"/>
          </p15:clr>
        </p15:guide>
        <p15:guide id="5" orient="horz" pos="1003">
          <p15:clr>
            <a:srgbClr val="F26B43"/>
          </p15:clr>
        </p15:guide>
        <p15:guide id="6" orient="horz" pos="3952">
          <p15:clr>
            <a:srgbClr val="F26B43"/>
          </p15:clr>
        </p15:guide>
        <p15:guide id="7" orient="horz" pos="4119">
          <p15:clr>
            <a:srgbClr val="F26B43"/>
          </p15:clr>
        </p15:guide>
        <p15:guide id="8" orient="horz" pos="4201">
          <p15:clr>
            <a:srgbClr val="F26B43"/>
          </p15:clr>
        </p15:guide>
        <p15:guide id="9" pos="272">
          <p15:clr>
            <a:srgbClr val="F26B43"/>
          </p15:clr>
        </p15:guide>
        <p15:guide id="10" pos="54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afkoppelingen@farys.be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89574-6198-41DD-938B-ED34CA5B30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6600" dirty="0"/>
              <a:t>project </a:t>
            </a:r>
            <a:r>
              <a:rPr lang="nl-BE" sz="6600" dirty="0" err="1"/>
              <a:t>Keiberg</a:t>
            </a:r>
            <a:br>
              <a:rPr lang="nl-BE" sz="6600" dirty="0"/>
            </a:br>
            <a:r>
              <a:rPr lang="nl-BE" sz="6600" dirty="0" err="1"/>
              <a:t>sint-lievens-houtem</a:t>
            </a:r>
            <a:endParaRPr lang="nl-BE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9F16F-7242-4009-BCEB-82B680271D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infomoment</a:t>
            </a:r>
            <a:r>
              <a:rPr lang="en-GB" dirty="0"/>
              <a:t> 05 06 2023</a:t>
            </a:r>
          </a:p>
        </p:txBody>
      </p:sp>
    </p:spTree>
    <p:extLst>
      <p:ext uri="{BB962C8B-B14F-4D97-AF65-F5344CB8AC3E}">
        <p14:creationId xmlns:p14="http://schemas.microsoft.com/office/powerpoint/2010/main" val="419233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6B4F3-8BC7-C4A8-6D5E-50E4BC88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BUFFERBEKKEN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136D2-8BF2-D1C1-BF33-F1130C94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52" y="1338695"/>
            <a:ext cx="9899884" cy="53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4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5FD0-4DFA-7ECA-51C4-D95A8D2E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WEGENIS </a:t>
            </a:r>
            <a:r>
              <a:rPr lang="nl-BE" dirty="0" err="1"/>
              <a:t>KEIberg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41DB-3999-5775-2C65-B830CD88B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337" y="1662545"/>
            <a:ext cx="5194663" cy="4720782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ONTWORPEN TOESTAND</a:t>
            </a:r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r>
              <a:rPr lang="nl-BE" sz="1600" dirty="0"/>
              <a:t>OPZET VAN HET ONTWERP:</a:t>
            </a:r>
          </a:p>
          <a:p>
            <a:r>
              <a:rPr lang="nl-BE" dirty="0" err="1"/>
              <a:t>Keiberg</a:t>
            </a:r>
            <a:r>
              <a:rPr lang="nl-BE" dirty="0"/>
              <a:t> blijft dienst doen als verbindingsweg naar en van N462 – </a:t>
            </a:r>
            <a:r>
              <a:rPr lang="nl-BE" dirty="0" err="1"/>
              <a:t>Wettersesteenweg</a:t>
            </a:r>
            <a:endParaRPr lang="nl-BE" dirty="0"/>
          </a:p>
          <a:p>
            <a:r>
              <a:rPr lang="nl-BE" dirty="0" err="1"/>
              <a:t>Snelheidsremmende</a:t>
            </a:r>
            <a:r>
              <a:rPr lang="nl-BE" dirty="0"/>
              <a:t> maatregelen</a:t>
            </a:r>
          </a:p>
          <a:p>
            <a:r>
              <a:rPr lang="nl-BE" dirty="0"/>
              <a:t>Veilige fietsverbinding van het lokaal functioneel fietsnetwerk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84E459D1-29A7-93DB-9C76-475EBD6E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4" y="2165326"/>
            <a:ext cx="5194663" cy="317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21FB5-BBF0-6847-809C-4A0ED6BF7EBD}"/>
              </a:ext>
            </a:extLst>
          </p:cNvPr>
          <p:cNvSpPr txBox="1"/>
          <p:nvPr/>
        </p:nvSpPr>
        <p:spPr>
          <a:xfrm>
            <a:off x="583474" y="1605340"/>
            <a:ext cx="480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BESTAANDE</a:t>
            </a:r>
            <a:r>
              <a:rPr lang="nl-BE" dirty="0"/>
              <a:t>  </a:t>
            </a: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TOESTAND</a:t>
            </a:r>
          </a:p>
        </p:txBody>
      </p:sp>
    </p:spTree>
    <p:extLst>
      <p:ext uri="{BB962C8B-B14F-4D97-AF65-F5344CB8AC3E}">
        <p14:creationId xmlns:p14="http://schemas.microsoft.com/office/powerpoint/2010/main" val="140056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6301B-7097-8693-685C-CAAF5C13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NEDERWEG &amp; HAGELKOUTER</a:t>
            </a:r>
          </a:p>
        </p:txBody>
      </p:sp>
      <p:pic>
        <p:nvPicPr>
          <p:cNvPr id="7" name="Picture 6" descr="A picture containing sketch, drawing, map, art&#10;&#10;Description automatically generated">
            <a:extLst>
              <a:ext uri="{FF2B5EF4-FFF2-40B4-BE49-F238E27FC236}">
                <a16:creationId xmlns:a16="http://schemas.microsoft.com/office/drawing/2014/main" id="{19A57D2D-0EC4-A0BA-27C8-7DF82348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18" y="1357720"/>
            <a:ext cx="10255491" cy="49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51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D2BEB-9AFF-EFE3-0DEB-C9EEAF88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NEDERWEG &amp; HAGELKOUTER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B6A37-30E3-53D3-77E6-67FF4E26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" y="1288869"/>
            <a:ext cx="12192000" cy="46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4908-7A4A-ED1B-0DC8-5E3E6F83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KEIBERG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52CAF-FDB1-8AA0-4240-4E51E6371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858"/>
            <a:ext cx="12205707" cy="25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F3297-5466-453C-A9F5-8251A580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KEIBERG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68304-BF1F-F31A-877F-D1EDDF4B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20" y="1444993"/>
            <a:ext cx="11265559" cy="44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5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DADE-2A1A-0441-7D5E-B4CB4DD1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/>
              <a:t>KEIberg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2279B-237C-4E4F-1331-EBA8F194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9262"/>
            <a:ext cx="121920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9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C5E5-9BEC-E149-6B2D-3186B91D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/>
              <a:t>KEiberg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3D60-F8F5-BED1-1191-BE9458C2E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496"/>
            <a:ext cx="12192000" cy="37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71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0621-4FD6-1E14-4F5C-C9BF68F7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Wegenis Windgat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4316-C551-8222-96DE-F6B340EE8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971" y="1374049"/>
            <a:ext cx="4855029" cy="4720782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ONTWORPEN TOESTAND</a:t>
            </a:r>
          </a:p>
          <a:p>
            <a:pPr marL="0" indent="0">
              <a:buNone/>
            </a:pPr>
            <a:endParaRPr lang="nl-BE" sz="800" dirty="0"/>
          </a:p>
          <a:p>
            <a:pPr marL="0" indent="0">
              <a:buNone/>
            </a:pPr>
            <a:r>
              <a:rPr lang="nl-BE" sz="1600" dirty="0"/>
              <a:t>OPZET VAN HET ONTWERP:</a:t>
            </a:r>
          </a:p>
          <a:p>
            <a:r>
              <a:rPr lang="nl-BE" dirty="0"/>
              <a:t>Windgat is een erftoegangsweg met verbinding tot </a:t>
            </a:r>
            <a:r>
              <a:rPr lang="nl-BE" dirty="0" err="1"/>
              <a:t>Keiberg</a:t>
            </a:r>
            <a:r>
              <a:rPr lang="nl-BE" dirty="0"/>
              <a:t> = lokaal verkeer</a:t>
            </a:r>
          </a:p>
          <a:p>
            <a:r>
              <a:rPr lang="nl-BE" dirty="0"/>
              <a:t>Zichtbaarheid voor kruisend verkeer</a:t>
            </a:r>
          </a:p>
          <a:p>
            <a:r>
              <a:rPr lang="nl-BE" dirty="0"/>
              <a:t>Kruisend verkeer aan hoge snelheden beperken</a:t>
            </a:r>
          </a:p>
          <a:p>
            <a:r>
              <a:rPr lang="nl-BE" dirty="0" err="1"/>
              <a:t>Snelheidsremmende</a:t>
            </a:r>
            <a:r>
              <a:rPr lang="nl-BE" dirty="0"/>
              <a:t> maatregelen</a:t>
            </a:r>
          </a:p>
          <a:p>
            <a:r>
              <a:rPr lang="nl-BE" dirty="0"/>
              <a:t>Veilige fietsverbinding (onvoldoende ruimte voor fietspaden, onvoldoende intensiteit van fietsers voor fietsstraat)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7">
            <a:extLst>
              <a:ext uri="{FF2B5EF4-FFF2-40B4-BE49-F238E27FC236}">
                <a16:creationId xmlns:a16="http://schemas.microsoft.com/office/drawing/2014/main" id="{016ACA81-71E9-A817-792D-8FADF5710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3" y="4128728"/>
            <a:ext cx="3143793" cy="2542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7947C-D7E3-E5E2-CFB6-25B2EAF65BAE}"/>
              </a:ext>
            </a:extLst>
          </p:cNvPr>
          <p:cNvSpPr txBox="1"/>
          <p:nvPr/>
        </p:nvSpPr>
        <p:spPr>
          <a:xfrm>
            <a:off x="357052" y="1374049"/>
            <a:ext cx="605245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BESTAANDE</a:t>
            </a:r>
            <a:r>
              <a:rPr lang="nl-BE" dirty="0"/>
              <a:t> </a:t>
            </a: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TOESTAND</a:t>
            </a:r>
          </a:p>
          <a:p>
            <a:endParaRPr lang="nl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DETECTEREN VAN CONFLICTEN: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 is baas in deze straat. Ondanks de smalle rijbaan (3m) worden de bermen (2x1,15m) gebruikt om kruisend verkeer mogelijk te maken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Hoge snelheid t.g.v. bovenstaande punt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Weinig zichtbaarheid in bochten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Groot aanbod aan private parkeervoorzieningen</a:t>
            </a:r>
          </a:p>
          <a:p>
            <a:endParaRPr lang="nl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87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B2D2-1406-B508-E888-1339FE05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WINDGAT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4CF09-BA60-97CD-A3AD-A412A157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13" y="1482385"/>
            <a:ext cx="11130373" cy="45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05778-BB02-4E7E-B060-BDE3990A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400" cap="small" spc="300" dirty="0">
                <a:latin typeface="Calibri" panose="020F0502020204030204" pitchFamily="34" charset="0"/>
                <a:cs typeface="Calibri" panose="020F0502020204030204" pitchFamily="34" charset="0"/>
              </a:rPr>
              <a:t>Verwelkoming</a:t>
            </a:r>
            <a:endParaRPr lang="nl-BE" sz="4400" cap="small" spc="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2" name="Content Placeholder 1029">
            <a:extLst>
              <a:ext uri="{FF2B5EF4-FFF2-40B4-BE49-F238E27FC236}">
                <a16:creationId xmlns:a16="http://schemas.microsoft.com/office/drawing/2014/main" id="{02499F8A-694E-48E9-BAA6-7DD42F41E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l-BE" sz="3800" dirty="0">
                <a:solidFill>
                  <a:schemeClr val="tx1"/>
                </a:solidFill>
                <a:latin typeface="Calibri"/>
                <a:cs typeface="Calibri"/>
              </a:rPr>
              <a:t>Welkomstwoord </a:t>
            </a:r>
          </a:p>
          <a:p>
            <a:pPr marL="0" indent="0" algn="ctr">
              <a:buNone/>
            </a:pPr>
            <a:r>
              <a:rPr lang="nl-BE" sz="3800" dirty="0">
                <a:solidFill>
                  <a:schemeClr val="tx1"/>
                </a:solidFill>
                <a:latin typeface="Calibri"/>
                <a:cs typeface="Calibri"/>
              </a:rPr>
              <a:t>Tim De Knyf </a:t>
            </a:r>
          </a:p>
          <a:p>
            <a:pPr marL="0" indent="0" algn="ctr">
              <a:buNone/>
            </a:pPr>
            <a:r>
              <a:rPr lang="nl-BE" sz="3800" dirty="0">
                <a:solidFill>
                  <a:schemeClr val="tx1"/>
                </a:solidFill>
                <a:latin typeface="Calibri"/>
                <a:cs typeface="Calibri"/>
              </a:rPr>
              <a:t>Burgemeester</a:t>
            </a:r>
          </a:p>
          <a:p>
            <a:pPr marL="0" indent="0" algn="ctr">
              <a:buNone/>
            </a:pPr>
            <a:endParaRPr lang="nl-BE" sz="4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790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1C6C-F73A-44F5-29ED-B2FFB9A3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WINDGAT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74167-0958-1B5F-6B94-99744194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57" y="1612854"/>
            <a:ext cx="8459833" cy="4281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0B51EF-16FC-17EE-E8D0-1F82FE71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05"/>
          <a:stretch/>
        </p:blipFill>
        <p:spPr>
          <a:xfrm>
            <a:off x="8376557" y="2043384"/>
            <a:ext cx="3815443" cy="35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32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CEDC-BC87-92EB-E54C-B3E1C735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WINDGAT</a:t>
            </a:r>
            <a:br>
              <a:rPr lang="nl-BE" dirty="0"/>
            </a:br>
            <a:endParaRPr lang="nl-BE" dirty="0"/>
          </a:p>
        </p:txBody>
      </p:sp>
      <p:pic>
        <p:nvPicPr>
          <p:cNvPr id="7" name="Picture 6" descr="A picture containing outdoor, cloud, sky, grass&#10;&#10;Description automatically generated">
            <a:extLst>
              <a:ext uri="{FF2B5EF4-FFF2-40B4-BE49-F238E27FC236}">
                <a16:creationId xmlns:a16="http://schemas.microsoft.com/office/drawing/2014/main" id="{0C7F8D7F-E3A4-6500-DF29-C50E15400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7" y="1662544"/>
            <a:ext cx="5947179" cy="3964786"/>
          </a:xfrm>
          <a:prstGeom prst="rect">
            <a:avLst/>
          </a:prstGeom>
        </p:spPr>
      </p:pic>
      <p:pic>
        <p:nvPicPr>
          <p:cNvPr id="6" name="Content Placeholder 4" descr="A person riding a bicycle on a path&#10;&#10;Description automatically generated with low confidence">
            <a:extLst>
              <a:ext uri="{FF2B5EF4-FFF2-40B4-BE49-F238E27FC236}">
                <a16:creationId xmlns:a16="http://schemas.microsoft.com/office/drawing/2014/main" id="{EF96B0A4-4572-29FA-D0A0-ECC1AD59A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21" y="1662545"/>
            <a:ext cx="5947979" cy="3964785"/>
          </a:xfrm>
        </p:spPr>
      </p:pic>
    </p:spTree>
    <p:extLst>
      <p:ext uri="{BB962C8B-B14F-4D97-AF65-F5344CB8AC3E}">
        <p14:creationId xmlns:p14="http://schemas.microsoft.com/office/powerpoint/2010/main" val="3628114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9F4C4-ACC1-869C-1F35-A5CC4574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WINDGAT</a:t>
            </a:r>
          </a:p>
        </p:txBody>
      </p:sp>
      <p:pic>
        <p:nvPicPr>
          <p:cNvPr id="4" name="Content Placeholder 4" descr="A picture containing outdoor, sky, cloud, tree&#10;&#10;Description automatically generated">
            <a:extLst>
              <a:ext uri="{FF2B5EF4-FFF2-40B4-BE49-F238E27FC236}">
                <a16:creationId xmlns:a16="http://schemas.microsoft.com/office/drawing/2014/main" id="{62D0B47A-C48B-C01B-F98D-381684167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7" y="1652155"/>
            <a:ext cx="5951932" cy="3961014"/>
          </a:xfrm>
          <a:prstGeom prst="rect">
            <a:avLst/>
          </a:prstGeom>
        </p:spPr>
      </p:pic>
      <p:pic>
        <p:nvPicPr>
          <p:cNvPr id="5" name="Picture 4" descr="A picture containing outdoor, sky, cloud, plant&#10;&#10;Description automatically generated">
            <a:extLst>
              <a:ext uri="{FF2B5EF4-FFF2-40B4-BE49-F238E27FC236}">
                <a16:creationId xmlns:a16="http://schemas.microsoft.com/office/drawing/2014/main" id="{76D780E3-E049-DD91-89DF-AEC0EE24C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68" y="1652155"/>
            <a:ext cx="5951932" cy="39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07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B25D-7AFC-DFA1-380D-3C8813359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Afkoppelen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FA328-2250-3DBA-2FB8-C5FF1DF7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0832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8991" y="3062940"/>
            <a:ext cx="4785829" cy="1366169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nl-BE" dirty="0"/>
              <a:t>Gescheiden riolering </a:t>
            </a:r>
            <a:br>
              <a:rPr lang="nl-BE" dirty="0"/>
            </a:br>
            <a:r>
              <a:rPr lang="nl-BE" dirty="0"/>
              <a:t>en afkoppelen</a:t>
            </a:r>
            <a:endParaRPr lang="en-US" dirty="0"/>
          </a:p>
        </p:txBody>
      </p:sp>
      <p:sp>
        <p:nvSpPr>
          <p:cNvPr id="124931" name="Ondertitel 2"/>
          <p:cNvSpPr>
            <a:spLocks noGrp="1"/>
          </p:cNvSpPr>
          <p:nvPr>
            <p:ph type="body" sz="quarter" idx="10"/>
          </p:nvPr>
        </p:nvSpPr>
        <p:spPr bwMode="auto">
          <a:xfrm>
            <a:off x="2688991" y="4512318"/>
            <a:ext cx="4785830" cy="1079500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nl-BE" altLang="nl-BE" dirty="0"/>
              <a:t>Dave Delrue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696265" y="5301208"/>
            <a:ext cx="5271943" cy="7368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nl-BE" dirty="0" err="1">
                <a:solidFill>
                  <a:prstClr val="white"/>
                </a:solidFill>
                <a:latin typeface="Lucida Sans" panose="020B0602030504020204" pitchFamily="34" charset="0"/>
              </a:rPr>
              <a:t>Nederweg</a:t>
            </a:r>
            <a:r>
              <a:rPr lang="nl-BE" dirty="0">
                <a:solidFill>
                  <a:prstClr val="white"/>
                </a:solidFill>
                <a:latin typeface="Lucida Sans" panose="020B0602030504020204" pitchFamily="34" charset="0"/>
              </a:rPr>
              <a:t>, </a:t>
            </a:r>
            <a:r>
              <a:rPr lang="nl-BE" dirty="0" err="1">
                <a:solidFill>
                  <a:prstClr val="white"/>
                </a:solidFill>
                <a:latin typeface="Lucida Sans" panose="020B0602030504020204" pitchFamily="34" charset="0"/>
              </a:rPr>
              <a:t>Keiberg</a:t>
            </a:r>
            <a:r>
              <a:rPr lang="nl-BE" dirty="0">
                <a:solidFill>
                  <a:prstClr val="white"/>
                </a:solidFill>
                <a:latin typeface="Lucida Sans" panose="020B0602030504020204" pitchFamily="34" charset="0"/>
              </a:rPr>
              <a:t>, Windgat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nl-BE" dirty="0">
                <a:solidFill>
                  <a:prstClr val="white"/>
                </a:solidFill>
                <a:latin typeface="Lucida Sans" panose="020B0602030504020204" pitchFamily="34" charset="0"/>
              </a:rPr>
              <a:t>DOM-210/15/000-Z</a:t>
            </a:r>
          </a:p>
        </p:txBody>
      </p:sp>
    </p:spTree>
    <p:extLst>
      <p:ext uri="{BB962C8B-B14F-4D97-AF65-F5344CB8AC3E}">
        <p14:creationId xmlns:p14="http://schemas.microsoft.com/office/powerpoint/2010/main" val="3311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65C0596B-08BA-4218-606B-9FBA3ACF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176" y="2170114"/>
            <a:ext cx="5319713" cy="3749675"/>
          </a:xfrm>
        </p:spPr>
        <p:txBody>
          <a:bodyPr/>
          <a:lstStyle/>
          <a:p>
            <a:r>
              <a:rPr lang="nl-BE" dirty="0"/>
              <a:t>AFKOPPELEN</a:t>
            </a:r>
            <a:endParaRPr lang="en-US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28DE4A2-7DA8-985D-52F6-84519D6491FB}"/>
              </a:ext>
            </a:extLst>
          </p:cNvPr>
          <p:cNvSpPr txBox="1">
            <a:spLocks/>
          </p:cNvSpPr>
          <p:nvPr/>
        </p:nvSpPr>
        <p:spPr>
          <a:xfrm>
            <a:off x="4727848" y="3573017"/>
            <a:ext cx="5508352" cy="2710521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9B4"/>
              </a:buClr>
              <a:buFont typeface="Arial" panose="020B0604020202020204" pitchFamily="34" charset="0"/>
              <a:buChar char="•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Courier New" panose="02070309020205020404" pitchFamily="49" charset="0"/>
              <a:buChar char="-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858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v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/>
              <a:t>afkoppelingsfilm</a:t>
            </a:r>
            <a:endParaRPr lang="en-US" sz="2400" dirty="0"/>
          </a:p>
        </p:txBody>
      </p:sp>
      <p:pic>
        <p:nvPicPr>
          <p:cNvPr id="2" name="Regenwater afkoppelen-ALL">
            <a:hlinkClick r:id="" action="ppaction://media"/>
            <a:extLst>
              <a:ext uri="{FF2B5EF4-FFF2-40B4-BE49-F238E27FC236}">
                <a16:creationId xmlns:a16="http://schemas.microsoft.com/office/drawing/2014/main" id="{050C769E-D42F-8978-28DA-45A3534B7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4790" y="2828516"/>
            <a:ext cx="5982788" cy="33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5714" y="2169428"/>
            <a:ext cx="5319288" cy="3750607"/>
          </a:xfrm>
        </p:spPr>
        <p:txBody>
          <a:bodyPr anchor="t">
            <a:normAutofit/>
          </a:bodyPr>
          <a:lstStyle/>
          <a:p>
            <a:r>
              <a:rPr lang="nl-BE" dirty="0"/>
              <a:t>Is afkoppelen verplicht?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FC761-A93C-F114-28B3-B9C19A79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Is afkoppelen verplicht?</a:t>
            </a:r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9E87CE-07A3-35C3-AF66-818F00DDE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6160" y="980729"/>
            <a:ext cx="7498233" cy="579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0" dirty="0"/>
              <a:t>JA, afkoppelen is verplicht</a:t>
            </a:r>
            <a:r>
              <a:rPr lang="nl-NL" sz="1600" b="0" dirty="0"/>
              <a:t> </a:t>
            </a:r>
          </a:p>
          <a:p>
            <a:pPr marL="447675" lvl="3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De </a:t>
            </a:r>
            <a:r>
              <a:rPr lang="nl-NL" sz="2000" b="1" dirty="0">
                <a:solidFill>
                  <a:schemeClr val="tx1"/>
                </a:solidFill>
              </a:rPr>
              <a:t>Europese regelgeving </a:t>
            </a:r>
            <a:r>
              <a:rPr lang="nl-NL" sz="2000" dirty="0">
                <a:solidFill>
                  <a:schemeClr val="tx1"/>
                </a:solidFill>
              </a:rPr>
              <a:t>legt een goede kwaliteit van de waterlopen op.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</a:p>
          <a:p>
            <a:pPr marL="447675" lvl="3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chemeClr val="tx1"/>
                </a:solidFill>
              </a:rPr>
              <a:t>Vlarem</a:t>
            </a:r>
            <a:r>
              <a:rPr lang="nl-NL" sz="2000" b="1" dirty="0">
                <a:solidFill>
                  <a:schemeClr val="tx1"/>
                </a:solidFill>
              </a:rPr>
              <a:t> II </a:t>
            </a:r>
            <a:r>
              <a:rPr lang="nl-NL" sz="2000" dirty="0">
                <a:solidFill>
                  <a:schemeClr val="tx1"/>
                </a:solidFill>
              </a:rPr>
              <a:t>verplicht de aanleg van een gescheiden rioleringsstelsel. </a:t>
            </a:r>
          </a:p>
          <a:p>
            <a:pPr marL="447675" lvl="3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De Vlaamse </a:t>
            </a:r>
            <a:r>
              <a:rPr lang="nl-NL" sz="2000" b="1" dirty="0">
                <a:solidFill>
                  <a:schemeClr val="tx1"/>
                </a:solidFill>
              </a:rPr>
              <a:t>milieuwetgeving</a:t>
            </a:r>
            <a:r>
              <a:rPr lang="nl-NL" sz="2000" dirty="0">
                <a:solidFill>
                  <a:schemeClr val="tx1"/>
                </a:solidFill>
              </a:rPr>
              <a:t> verplicht jou om af te koppelen op je </a:t>
            </a:r>
            <a:r>
              <a:rPr lang="nl-NL" sz="2000" dirty="0" err="1">
                <a:solidFill>
                  <a:schemeClr val="tx1"/>
                </a:solidFill>
              </a:rPr>
              <a:t>privé-domein</a:t>
            </a:r>
            <a:r>
              <a:rPr lang="nl-NL" sz="2000" dirty="0">
                <a:solidFill>
                  <a:schemeClr val="tx1"/>
                </a:solidFill>
              </a:rPr>
              <a:t>.</a:t>
            </a:r>
          </a:p>
          <a:p>
            <a:pPr marL="447675" lvl="3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Keuring noodzakelijk (tenzij nieuwbouw/herbouw max 5 jaar) volgens AWVR Art 12/1 – controle scheiding hemel- en afvalwater</a:t>
            </a:r>
          </a:p>
          <a:p>
            <a:pPr marL="447675" lvl="3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Zonder afkoppelen op privaat domein heeft het aanleggen van een gescheiden stelsel niet veel zin</a:t>
            </a:r>
          </a:p>
          <a:p>
            <a:pPr marL="447675" lvl="3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Voordeel van scheiden</a:t>
            </a:r>
          </a:p>
          <a:p>
            <a:pPr marL="895350" lvl="4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Reductie van overstromingen (buffer en infiltratie)</a:t>
            </a:r>
          </a:p>
          <a:p>
            <a:pPr marL="895350" lvl="4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Reductie van </a:t>
            </a:r>
            <a:r>
              <a:rPr lang="nl-NL" sz="2000" dirty="0" err="1">
                <a:solidFill>
                  <a:schemeClr val="tx1"/>
                </a:solidFill>
              </a:rPr>
              <a:t>overstortingen</a:t>
            </a:r>
            <a:r>
              <a:rPr lang="nl-NL" sz="2000" dirty="0">
                <a:solidFill>
                  <a:schemeClr val="tx1"/>
                </a:solidFill>
              </a:rPr>
              <a:t> (vervuiling oppervlaktewater)</a:t>
            </a:r>
          </a:p>
          <a:p>
            <a:pPr marL="895350" lvl="4" indent="-179388" defTabSz="9144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Efficiëntere werking van de waterzuivering</a:t>
            </a:r>
          </a:p>
          <a:p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806892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5714" y="2169428"/>
            <a:ext cx="5319288" cy="3750607"/>
          </a:xfrm>
        </p:spPr>
        <p:txBody>
          <a:bodyPr anchor="t">
            <a:normAutofit/>
          </a:bodyPr>
          <a:lstStyle/>
          <a:p>
            <a:r>
              <a:rPr lang="nl-BE" dirty="0"/>
              <a:t>Stappenplan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C491C-13DB-7DEA-94CA-76635AB7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STAPPENPLAN</a:t>
            </a:r>
            <a:endParaRPr lang="en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928495-6436-B41D-017B-CCD92A3F82F1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2125663" y="1436689"/>
            <a:ext cx="7886700" cy="465137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6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 pitchFamily="18" charset="2"/>
              <a:buChar char="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 Sans" panose="020B0602030504020204" pitchFamily="34" charset="0"/>
              <a:buChar char="-"/>
              <a:defRPr lang="nl-N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0" hangingPunct="1">
              <a:spcBef>
                <a:spcPct val="20000"/>
              </a:spcBef>
              <a:buFont typeface="Lucida Sans" panose="020B0602030504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spcBef>
                <a:spcPct val="20000"/>
              </a:spcBef>
              <a:buClrTx/>
              <a:buFont typeface="Lucida Sans" panose="020B0602030504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0000" indent="-180000" algn="l" defTabSz="914400" rtl="0" eaLnBrk="1" latinLnBrk="0" hangingPunct="1">
              <a:spcBef>
                <a:spcPct val="20000"/>
              </a:spcBef>
              <a:buFont typeface="Lucida Sans" panose="020B0602030504020204" pitchFamily="34" charset="0"/>
              <a:buChar char="-"/>
              <a:tabLst>
                <a:tab pos="808038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Arial" panose="020B0604020202020204" pitchFamily="34" charset="0"/>
              <a:buChar char="•"/>
            </a:pPr>
            <a:r>
              <a:rPr lang="nl-BE" sz="2800" dirty="0"/>
              <a:t>1. Afkoppelingsdeskundige</a:t>
            </a:r>
          </a:p>
          <a:p>
            <a:pPr marL="720000" lvl="3" indent="0">
              <a:buNone/>
            </a:pPr>
            <a:endParaRPr lang="nl-BE" sz="28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000" b="1" dirty="0"/>
              <a:t>Inventarisatie</a:t>
            </a:r>
            <a:r>
              <a:rPr lang="nl-BE" sz="2000" dirty="0"/>
              <a:t> bestaande toestand (op basis </a:t>
            </a:r>
          </a:p>
          <a:p>
            <a:pPr marL="1073150" lvl="3" indent="0">
              <a:buNone/>
            </a:pPr>
            <a:r>
              <a:rPr lang="nl-BE" sz="2000" dirty="0"/>
              <a:t>van gegevens eigenaar/bewoner)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000" b="1" dirty="0"/>
              <a:t>Ontwerp </a:t>
            </a:r>
            <a:r>
              <a:rPr lang="nl-BE" sz="2000" dirty="0"/>
              <a:t>van de meest voordelige oplossing</a:t>
            </a:r>
            <a:br>
              <a:rPr lang="nl-BE" sz="2000" dirty="0"/>
            </a:br>
            <a:endParaRPr lang="nl-BE" sz="2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800" dirty="0"/>
              <a:t>2. Afkoppelingsplan</a:t>
            </a:r>
            <a:endParaRPr lang="nl-BE" sz="2000" dirty="0"/>
          </a:p>
          <a:p>
            <a:pPr marL="720000" lvl="3" indent="0">
              <a:buNone/>
            </a:pPr>
            <a:endParaRPr lang="nl-BE" sz="16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000" dirty="0"/>
              <a:t>Toelichting </a:t>
            </a:r>
            <a:r>
              <a:rPr lang="nl-BE" sz="2000" b="1" dirty="0"/>
              <a:t>ontwerp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000" dirty="0"/>
              <a:t>Engagement: </a:t>
            </a:r>
            <a:r>
              <a:rPr lang="nl-BE" sz="2000" b="1" dirty="0"/>
              <a:t>overeenkomst</a:t>
            </a:r>
            <a:r>
              <a:rPr lang="nl-BE" sz="2000" dirty="0"/>
              <a:t> met de eigenaar</a:t>
            </a:r>
            <a:endParaRPr lang="en-US" sz="2000" dirty="0"/>
          </a:p>
          <a:p>
            <a:pPr marL="540000" lvl="2" indent="0">
              <a:buNone/>
            </a:pPr>
            <a:endParaRPr lang="nl-BE" sz="2000" dirty="0"/>
          </a:p>
          <a:p>
            <a:pPr marL="540000" lvl="2" indent="0">
              <a:buNone/>
            </a:pPr>
            <a:endParaRPr lang="nl-BE" sz="2000" dirty="0"/>
          </a:p>
          <a:p>
            <a:pPr marL="540000" lvl="2" indent="0">
              <a:buNone/>
            </a:pPr>
            <a:r>
              <a:rPr lang="nl-BE" sz="2800" dirty="0"/>
              <a:t>€ Farys (budget Sint-Lievens-Houtem)/Aquafin dragen 100 % van de kosten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451785-107C-01B6-2BD3-275E028F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1430603"/>
            <a:ext cx="2145978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6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05778-BB02-4E7E-B060-BDE3990A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400" cap="small" spc="300" dirty="0">
                <a:latin typeface="Calibri" panose="020F0502020204030204" pitchFamily="34" charset="0"/>
                <a:cs typeface="Calibri" panose="020F0502020204030204" pitchFamily="34" charset="0"/>
              </a:rPr>
              <a:t>Inleiding</a:t>
            </a:r>
            <a:endParaRPr lang="nl-BE" sz="4400" cap="small" spc="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2" name="Content Placeholder 1029">
            <a:extLst>
              <a:ext uri="{FF2B5EF4-FFF2-40B4-BE49-F238E27FC236}">
                <a16:creationId xmlns:a16="http://schemas.microsoft.com/office/drawing/2014/main" id="{02499F8A-694E-48E9-BAA6-7DD42F41E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l-BE" sz="3800" dirty="0">
                <a:solidFill>
                  <a:schemeClr val="tx1"/>
                </a:solidFill>
                <a:latin typeface="Calibri"/>
                <a:cs typeface="Calibri"/>
              </a:rPr>
              <a:t>Inleiding  </a:t>
            </a:r>
          </a:p>
          <a:p>
            <a:pPr marL="0" indent="0" algn="ctr">
              <a:buNone/>
            </a:pPr>
            <a:r>
              <a:rPr lang="nl-BE" sz="3800" dirty="0">
                <a:solidFill>
                  <a:schemeClr val="tx1"/>
                </a:solidFill>
                <a:latin typeface="Calibri"/>
                <a:cs typeface="Calibri"/>
              </a:rPr>
              <a:t>Tim De Groote </a:t>
            </a:r>
          </a:p>
          <a:p>
            <a:pPr marL="0" indent="0" algn="ctr">
              <a:buNone/>
            </a:pPr>
            <a:r>
              <a:rPr lang="nl-BE" sz="3800" dirty="0">
                <a:solidFill>
                  <a:schemeClr val="tx1"/>
                </a:solidFill>
                <a:latin typeface="Calibri"/>
                <a:cs typeface="Calibri"/>
              </a:rPr>
              <a:t>Schepen openbare werken</a:t>
            </a:r>
          </a:p>
          <a:p>
            <a:pPr marL="0" indent="0" algn="ctr">
              <a:buNone/>
            </a:pPr>
            <a:endParaRPr lang="nl-BE" sz="4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798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C491C-13DB-7DEA-94CA-76635AB7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STAPPENPLAN</a:t>
            </a:r>
            <a:endParaRPr lang="en-BE" dirty="0"/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A42164CC-1EFD-AA59-BDD1-6BC76A5F07D2}"/>
              </a:ext>
            </a:extLst>
          </p:cNvPr>
          <p:cNvSpPr txBox="1">
            <a:spLocks/>
          </p:cNvSpPr>
          <p:nvPr/>
        </p:nvSpPr>
        <p:spPr>
          <a:xfrm>
            <a:off x="2387600" y="1340769"/>
            <a:ext cx="8280400" cy="4681537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9B4"/>
              </a:buClr>
              <a:buFont typeface="Arial" panose="020B0604020202020204" pitchFamily="34" charset="0"/>
              <a:buChar char="•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Courier New" panose="02070309020205020404" pitchFamily="49" charset="0"/>
              <a:buChar char="-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858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v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3" indent="-179388" defTabSz="4476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nl-BE" sz="2800" dirty="0">
                <a:solidFill>
                  <a:prstClr val="black"/>
                </a:solidFill>
                <a:latin typeface="Calibri" panose="020F0502020204030204"/>
              </a:rPr>
              <a:t>3. Afkoppelingswerken </a:t>
            </a:r>
          </a:p>
          <a:p>
            <a:pPr marL="180000" indent="0">
              <a:buNone/>
            </a:pPr>
            <a:endParaRPr lang="nl-BE" sz="2800" dirty="0"/>
          </a:p>
          <a:p>
            <a:pPr marL="180000" indent="0">
              <a:buNone/>
            </a:pPr>
            <a:r>
              <a:rPr lang="nl-BE" sz="2800" dirty="0"/>
              <a:t>Wie doet de werken?</a:t>
            </a:r>
          </a:p>
          <a:p>
            <a:pPr marL="719138" lvl="3" indent="-179388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prstClr val="black"/>
                </a:solidFill>
                <a:latin typeface="Calibri" panose="020F0502020204030204"/>
              </a:rPr>
              <a:t>Ofwel voer je de werken zelf uit.</a:t>
            </a:r>
          </a:p>
          <a:p>
            <a:pPr marL="719138" lvl="3" indent="-179388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prstClr val="black"/>
                </a:solidFill>
                <a:latin typeface="Calibri" panose="020F0502020204030204"/>
              </a:rPr>
              <a:t>Ofwel kies je zelf een aannemer.</a:t>
            </a:r>
          </a:p>
          <a:p>
            <a:pPr marL="720000" lvl="3" indent="0" defTabSz="914400">
              <a:spcBef>
                <a:spcPct val="20000"/>
              </a:spcBef>
              <a:buNone/>
            </a:pPr>
            <a:endParaRPr lang="nl-BE" sz="2800" dirty="0"/>
          </a:p>
          <a:p>
            <a:pPr marL="180000" indent="0">
              <a:buNone/>
            </a:pPr>
            <a:r>
              <a:rPr lang="nl-BE" sz="2800" dirty="0"/>
              <a:t>Wanneer? </a:t>
            </a:r>
          </a:p>
          <a:p>
            <a:pPr marL="719138" lvl="3" indent="-179388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prstClr val="black"/>
                </a:solidFill>
                <a:latin typeface="Calibri" panose="020F0502020204030204"/>
              </a:rPr>
              <a:t>De werken moeten klaar zijn vóór het einde van de rioleringswerken.</a:t>
            </a:r>
          </a:p>
          <a:p>
            <a:pPr marL="900000" lvl="3" indent="-1800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nl-BE" sz="20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nl-BE" dirty="0"/>
          </a:p>
          <a:p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B45616-A37D-C48A-8AA5-05E87F425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125" y="870990"/>
            <a:ext cx="2572735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9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C491C-13DB-7DEA-94CA-76635AB7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STAPPENPLAN</a:t>
            </a:r>
            <a:endParaRPr lang="en-BE" dirty="0"/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A42164CC-1EFD-AA59-BDD1-6BC76A5F07D2}"/>
              </a:ext>
            </a:extLst>
          </p:cNvPr>
          <p:cNvSpPr txBox="1">
            <a:spLocks/>
          </p:cNvSpPr>
          <p:nvPr/>
        </p:nvSpPr>
        <p:spPr>
          <a:xfrm>
            <a:off x="2387600" y="1340769"/>
            <a:ext cx="8280400" cy="4681537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9B4"/>
              </a:buClr>
              <a:buFont typeface="Arial" panose="020B0604020202020204" pitchFamily="34" charset="0"/>
              <a:buChar char="•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Courier New" panose="02070309020205020404" pitchFamily="49" charset="0"/>
              <a:buChar char="-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858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v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buNone/>
            </a:pPr>
            <a:r>
              <a:rPr lang="nl-BE" sz="2800" b="1" dirty="0"/>
              <a:t>Wanneer</a:t>
            </a:r>
            <a:r>
              <a:rPr lang="nl-BE" sz="2800" dirty="0"/>
              <a:t> kan er gekeurd worden?</a:t>
            </a:r>
          </a:p>
          <a:p>
            <a:pPr marL="180000" indent="0">
              <a:buNone/>
            </a:pPr>
            <a:endParaRPr lang="nl-BE" sz="18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nl-BE" sz="1800" dirty="0"/>
              <a:t>De </a:t>
            </a:r>
            <a:r>
              <a:rPr lang="nl-BE" sz="1800" b="1" dirty="0"/>
              <a:t>werken</a:t>
            </a:r>
            <a:r>
              <a:rPr lang="nl-BE" sz="1800" dirty="0"/>
              <a:t> op je privédomein zijn </a:t>
            </a:r>
            <a:r>
              <a:rPr lang="nl-BE" sz="1800" b="1" dirty="0"/>
              <a:t>klaar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nl-BE" sz="1800" dirty="0"/>
              <a:t>De </a:t>
            </a:r>
            <a:r>
              <a:rPr lang="nl-BE" sz="1800" b="1" dirty="0"/>
              <a:t>toezichtputjes (= </a:t>
            </a:r>
            <a:r>
              <a:rPr lang="nl-BE" sz="1800" b="1" dirty="0" err="1"/>
              <a:t>huisaansluitputjes</a:t>
            </a:r>
            <a:r>
              <a:rPr lang="nl-BE" sz="1800" b="1" dirty="0"/>
              <a:t>)</a:t>
            </a:r>
            <a:r>
              <a:rPr lang="nl-BE" sz="1800" dirty="0"/>
              <a:t> zijn aangesloten </a:t>
            </a:r>
            <a:br>
              <a:rPr lang="nl-BE" sz="1800" dirty="0"/>
            </a:br>
            <a:r>
              <a:rPr lang="nl-BE" sz="1800" dirty="0"/>
              <a:t>op de nieuwe riolering</a:t>
            </a:r>
            <a:br>
              <a:rPr lang="nl-BE" sz="1800" dirty="0"/>
            </a:br>
            <a:endParaRPr lang="nl-BE" sz="1800" dirty="0"/>
          </a:p>
          <a:p>
            <a:pPr marL="180000" indent="0">
              <a:lnSpc>
                <a:spcPct val="120000"/>
              </a:lnSpc>
              <a:buNone/>
            </a:pPr>
            <a:r>
              <a:rPr lang="nl-BE" sz="1800" dirty="0"/>
              <a:t>Kun je aanvragen bij Farys </a:t>
            </a:r>
            <a:r>
              <a:rPr lang="nl-BE" sz="1800" dirty="0">
                <a:sym typeface="Wingdings" panose="05000000000000000000" pitchFamily="2" charset="2"/>
              </a:rPr>
              <a:t> € eerste keuring </a:t>
            </a:r>
            <a:r>
              <a:rPr lang="nl-BE" sz="1800" dirty="0" err="1">
                <a:sym typeface="Wingdings" panose="05000000000000000000" pitchFamily="2" charset="2"/>
              </a:rPr>
              <a:t>ikv</a:t>
            </a:r>
            <a:r>
              <a:rPr lang="nl-BE" sz="1800" dirty="0">
                <a:sym typeface="Wingdings" panose="05000000000000000000" pitchFamily="2" charset="2"/>
              </a:rPr>
              <a:t> afkoppelingswerken gratis</a:t>
            </a:r>
          </a:p>
          <a:p>
            <a:pPr marL="180000" indent="0">
              <a:lnSpc>
                <a:spcPct val="120000"/>
              </a:lnSpc>
              <a:buNone/>
            </a:pPr>
            <a:r>
              <a:rPr lang="nl-BE" sz="1800" dirty="0">
                <a:sym typeface="Wingdings" panose="05000000000000000000" pitchFamily="2" charset="2"/>
              </a:rPr>
              <a:t>Project DOM-210/15/000-Z</a:t>
            </a:r>
          </a:p>
          <a:p>
            <a:pPr marL="180000" indent="0">
              <a:lnSpc>
                <a:spcPct val="120000"/>
              </a:lnSpc>
              <a:buNone/>
            </a:pPr>
            <a:r>
              <a:rPr lang="nl-BE" sz="1800" dirty="0">
                <a:sym typeface="Wingdings" panose="05000000000000000000" pitchFamily="2" charset="2"/>
              </a:rPr>
              <a:t>Via: 	- </a:t>
            </a:r>
            <a:r>
              <a:rPr lang="nl-BE" sz="1800" dirty="0">
                <a:sym typeface="Wingdings" panose="05000000000000000000" pitchFamily="2" charset="2"/>
                <a:hlinkClick r:id="rId2"/>
              </a:rPr>
              <a:t>afkoppelingen@farys.be</a:t>
            </a:r>
            <a:endParaRPr lang="nl-BE" sz="1800" dirty="0">
              <a:sym typeface="Wingdings" panose="05000000000000000000" pitchFamily="2" charset="2"/>
            </a:endParaRPr>
          </a:p>
          <a:p>
            <a:pPr marL="180000" indent="0">
              <a:lnSpc>
                <a:spcPct val="120000"/>
              </a:lnSpc>
              <a:buNone/>
            </a:pPr>
            <a:r>
              <a:rPr lang="nl-BE" sz="1800" dirty="0">
                <a:sym typeface="Wingdings" panose="05000000000000000000" pitchFamily="2" charset="2"/>
              </a:rPr>
              <a:t>	- </a:t>
            </a:r>
            <a:r>
              <a:rPr lang="nl-BE" sz="1800" dirty="0" err="1">
                <a:sym typeface="Wingdings" panose="05000000000000000000" pitchFamily="2" charset="2"/>
              </a:rPr>
              <a:t>Aquafoon</a:t>
            </a:r>
            <a:r>
              <a:rPr lang="nl-BE" sz="1800" dirty="0">
                <a:sym typeface="Wingdings" panose="05000000000000000000" pitchFamily="2" charset="2"/>
              </a:rPr>
              <a:t>: 078/35.35.99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1878944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C491C-13DB-7DEA-94CA-76635AB7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STAPPENPLAN</a:t>
            </a:r>
            <a:endParaRPr lang="en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7FDF7C-3F0F-5653-8237-0BD300635F0F}"/>
              </a:ext>
            </a:extLst>
          </p:cNvPr>
          <p:cNvSpPr txBox="1">
            <a:spLocks/>
          </p:cNvSpPr>
          <p:nvPr/>
        </p:nvSpPr>
        <p:spPr>
          <a:xfrm>
            <a:off x="1929309" y="1700809"/>
            <a:ext cx="8280400" cy="4681537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9B4"/>
              </a:buClr>
              <a:buFont typeface="Arial" panose="020B0604020202020204" pitchFamily="34" charset="0"/>
              <a:buChar char="•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Courier New" panose="02070309020205020404" pitchFamily="49" charset="0"/>
              <a:buChar char="-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858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v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nl-BE" sz="2800" dirty="0"/>
              <a:t>Financiële tussenkomst</a:t>
            </a:r>
          </a:p>
          <a:p>
            <a:pPr marL="342900" lvl="1" indent="0">
              <a:buNone/>
            </a:pPr>
            <a:endParaRPr lang="nl-BE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2400" dirty="0"/>
              <a:t>Gratis studie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2400" dirty="0"/>
              <a:t>Gratis keuring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2400" dirty="0"/>
              <a:t>Subsidie</a:t>
            </a:r>
            <a:r>
              <a:rPr lang="nl-BE" sz="28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2000" dirty="0"/>
              <a:t>100% met een maximum van €500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2000" dirty="0"/>
              <a:t>Deze tussenkomst is enkel van toepassing voor de noodzakelijke werken verbonden aan de afkoppeling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2000" dirty="0"/>
              <a:t>Keuringsattest, bewijsstukken van de onkosten, </a:t>
            </a:r>
            <a:r>
              <a:rPr lang="nl-BE" sz="2000" dirty="0" err="1"/>
              <a:t>asbuilt</a:t>
            </a:r>
            <a:r>
              <a:rPr lang="nl-BE" sz="2000" dirty="0"/>
              <a:t>, foto’s, aanvraagformulier doorsturen naar FARYS, Stropstraat 1, 9000 Gent of via afkoppelingen@farys.be </a:t>
            </a:r>
            <a:br>
              <a:rPr lang="nl-BE" sz="2000" dirty="0"/>
            </a:br>
            <a:endParaRPr lang="nl-BE" sz="2000" dirty="0"/>
          </a:p>
          <a:p>
            <a:pPr marL="360000" lvl="1" indent="0">
              <a:buNone/>
            </a:pP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696640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5714" y="2169428"/>
            <a:ext cx="5319288" cy="3750607"/>
          </a:xfrm>
        </p:spPr>
        <p:txBody>
          <a:bodyPr anchor="t">
            <a:normAutofit/>
          </a:bodyPr>
          <a:lstStyle/>
          <a:p>
            <a:r>
              <a:rPr lang="nl-BE" dirty="0"/>
              <a:t>Aandachtspunten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C491C-13DB-7DEA-94CA-76635AB7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STAPPENPLAN</a:t>
            </a:r>
            <a:endParaRPr lang="en-BE" dirty="0"/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DA0C0CEA-710A-82DB-F136-17D40E042D77}"/>
              </a:ext>
            </a:extLst>
          </p:cNvPr>
          <p:cNvSpPr txBox="1">
            <a:spLocks/>
          </p:cNvSpPr>
          <p:nvPr/>
        </p:nvSpPr>
        <p:spPr>
          <a:xfrm>
            <a:off x="2181077" y="1342932"/>
            <a:ext cx="8019379" cy="4606348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9B4"/>
              </a:buClr>
              <a:buFont typeface="Arial" panose="020B0604020202020204" pitchFamily="34" charset="0"/>
              <a:buChar char="•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Courier New" panose="02070309020205020404" pitchFamily="49" charset="0"/>
              <a:buChar char="-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858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v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600" dirty="0"/>
              <a:t>Aansluitingsplicht</a:t>
            </a:r>
            <a:r>
              <a:rPr lang="en-US" sz="1600" dirty="0"/>
              <a:t>: </a:t>
            </a:r>
            <a:r>
              <a:rPr lang="nl-BE" sz="1600" dirty="0"/>
              <a:t>Als er riolering op openbaar domein ligt, ook als er binnenshuis </a:t>
            </a:r>
            <a:r>
              <a:rPr lang="nl-BE" sz="1600" b="1" dirty="0"/>
              <a:t>breekwerken </a:t>
            </a:r>
            <a:r>
              <a:rPr lang="nl-BE" sz="1600" dirty="0"/>
              <a:t>zijn.</a:t>
            </a:r>
          </a:p>
          <a:p>
            <a:r>
              <a:rPr lang="nl-BE" sz="1600" dirty="0">
                <a:sym typeface="Wingdings" panose="05000000000000000000" pitchFamily="2" charset="2"/>
              </a:rPr>
              <a:t>Diepte aansluiting aan rooilijn maximum 0,8 meter – kelderaansluitingen (aansluiting ruimten gelegen beneden het voorliggend straatpeil) zijn verboden (</a:t>
            </a:r>
            <a:r>
              <a:rPr lang="nl-BE" sz="1600" dirty="0" err="1">
                <a:sym typeface="Wingdings" panose="05000000000000000000" pitchFamily="2" charset="2"/>
              </a:rPr>
              <a:t>cfr</a:t>
            </a:r>
            <a:r>
              <a:rPr lang="nl-BE" sz="1600" dirty="0">
                <a:sym typeface="Wingdings" panose="05000000000000000000" pitchFamily="2" charset="2"/>
              </a:rPr>
              <a:t> BWVR 2022 Art. 3.4.5.2)</a:t>
            </a:r>
          </a:p>
          <a:p>
            <a:r>
              <a:rPr lang="nl-BE" sz="1600" dirty="0">
                <a:solidFill>
                  <a:srgbClr val="FF0000"/>
                </a:solidFill>
                <a:sym typeface="Wingdings" panose="05000000000000000000" pitchFamily="2" charset="2"/>
              </a:rPr>
              <a:t>Opgelet:</a:t>
            </a:r>
          </a:p>
          <a:p>
            <a:pPr lvl="1"/>
            <a:r>
              <a:rPr lang="nl-BE" sz="1600" dirty="0">
                <a:sym typeface="Wingdings" panose="05000000000000000000" pitchFamily="2" charset="2"/>
              </a:rPr>
              <a:t>De huidige riolering is poreus, maar de nieuwe gescheiden riolering is waterdicht. </a:t>
            </a:r>
          </a:p>
          <a:p>
            <a:pPr lvl="1"/>
            <a:r>
              <a:rPr lang="nl-BE" sz="1600" dirty="0">
                <a:sym typeface="Wingdings" panose="05000000000000000000" pitchFamily="2" charset="2"/>
              </a:rPr>
              <a:t>Gevolg: het grondwaterniveau zal zich herstellen naar de oorspronkelijke toestand. Dit is belangrijk voor niet-waterdichte kelders  verantwoordelijkheid eigenaar</a:t>
            </a:r>
          </a:p>
          <a:p>
            <a:r>
              <a:rPr lang="nl-BE" sz="1600" dirty="0"/>
              <a:t>Aansluiten bestaande huisaansluiting: kosten 100% bij Farys/Aquafin tijdens rioleringswerken (beperkt tot 1 DWA en 1 RWA)</a:t>
            </a:r>
            <a:r>
              <a:rPr lang="en-US" sz="1600" dirty="0"/>
              <a:t>.  </a:t>
            </a:r>
            <a:r>
              <a:rPr lang="nl-BE" sz="1600" dirty="0"/>
              <a:t>Wens je een DWA of RWA aansluiting dan is deze betalend (1000,00</a:t>
            </a:r>
            <a:r>
              <a:rPr lang="nl-BE" sz="1600" dirty="0">
                <a:solidFill>
                  <a:srgbClr val="FF0000"/>
                </a:solidFill>
              </a:rPr>
              <a:t> </a:t>
            </a:r>
            <a:r>
              <a:rPr lang="nl-BE" sz="1600" dirty="0"/>
              <a:t>Euro/aansluiting)</a:t>
            </a:r>
            <a:endParaRPr lang="en-US" sz="1600" dirty="0"/>
          </a:p>
          <a:p>
            <a:r>
              <a:rPr lang="nl-BE" sz="1600" dirty="0"/>
              <a:t>Zorg dat alle afvoerbuizen een voldoende grote hellingsgraad hebben:</a:t>
            </a:r>
          </a:p>
          <a:p>
            <a:pPr lvl="1"/>
            <a:r>
              <a:rPr lang="nl-BE" sz="1600" dirty="0"/>
              <a:t>afvalwater 1 cm/meter</a:t>
            </a:r>
          </a:p>
          <a:p>
            <a:pPr lvl="1"/>
            <a:r>
              <a:rPr lang="nl-BE" sz="1600" dirty="0"/>
              <a:t>regenwater 0,5 cm/meter</a:t>
            </a:r>
            <a:endParaRPr lang="nl-BE" sz="1600" dirty="0">
              <a:sym typeface="Wingdings" panose="05000000000000000000" pitchFamily="2" charset="2"/>
            </a:endParaRPr>
          </a:p>
          <a:p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14405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C491C-13DB-7DEA-94CA-76635AB7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Nutsleidingen</a:t>
            </a:r>
            <a:endParaRPr lang="en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7FDF7C-3F0F-5653-8237-0BD300635F0F}"/>
              </a:ext>
            </a:extLst>
          </p:cNvPr>
          <p:cNvSpPr txBox="1">
            <a:spLocks/>
          </p:cNvSpPr>
          <p:nvPr/>
        </p:nvSpPr>
        <p:spPr>
          <a:xfrm>
            <a:off x="1929309" y="1700809"/>
            <a:ext cx="8280400" cy="4681537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9B4"/>
              </a:buClr>
              <a:buFont typeface="Arial" panose="020B0604020202020204" pitchFamily="34" charset="0"/>
              <a:buChar char="•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Courier New" panose="02070309020205020404" pitchFamily="49" charset="0"/>
              <a:buChar char="-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2858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6287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9B4"/>
              </a:buClr>
              <a:buFont typeface="Wingdings" panose="05000000000000000000" pitchFamily="2" charset="2"/>
              <a:buChar char="v"/>
              <a:defRPr sz="1500" kern="1200">
                <a:solidFill>
                  <a:srgbClr val="002A57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/>
              <a:t>Nieuwe aansluiting van nutsleidingen – best nu aanvragen! </a:t>
            </a:r>
          </a:p>
          <a:p>
            <a:pPr lvl="1"/>
            <a:r>
              <a:rPr lang="nl-BE" sz="2400" dirty="0"/>
              <a:t>Waarom?</a:t>
            </a:r>
          </a:p>
          <a:p>
            <a:pPr lvl="1"/>
            <a:r>
              <a:rPr lang="nl-BE" sz="2400" dirty="0"/>
              <a:t>Herstel in nieuw aangelegde weg/voetpaden:</a:t>
            </a:r>
          </a:p>
          <a:p>
            <a:pPr marL="885825" lvl="1" indent="-457200">
              <a:buFontTx/>
              <a:buChar char="-"/>
            </a:pPr>
            <a:r>
              <a:rPr lang="nl-BE" sz="2400" dirty="0"/>
              <a:t>Kan nooit in dezelfde staat worden hersteld</a:t>
            </a:r>
          </a:p>
          <a:p>
            <a:pPr marL="885825" lvl="1" indent="-457200">
              <a:buFontTx/>
              <a:buChar char="-"/>
            </a:pPr>
            <a:r>
              <a:rPr lang="nl-BE" sz="2400" dirty="0"/>
              <a:t>Zorgt voor extra hinder </a:t>
            </a:r>
          </a:p>
          <a:p>
            <a:pPr marL="885825" lvl="1" indent="-457200">
              <a:buFontTx/>
              <a:buChar char="-"/>
            </a:pPr>
            <a:r>
              <a:rPr lang="nl-BE" sz="2400" dirty="0"/>
              <a:t>Zorgt voor extra kosten</a:t>
            </a:r>
          </a:p>
          <a:p>
            <a:pPr marL="360000" lvl="1" indent="0">
              <a:buNone/>
            </a:pPr>
            <a:endParaRPr lang="nl-BE" sz="24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CB7D19-4C77-3D59-DB8B-31B028EB5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7" y="855021"/>
            <a:ext cx="3151905" cy="8657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F9E567-24AF-E151-FFD6-8F93E2DA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072" y="4800687"/>
            <a:ext cx="8054875" cy="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41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F88A3CB-22C6-01A0-05A0-FAAA736A7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4" t="5802" r="2183" b="11856"/>
          <a:stretch/>
        </p:blipFill>
        <p:spPr bwMode="auto">
          <a:xfrm>
            <a:off x="3215681" y="773610"/>
            <a:ext cx="6263727" cy="315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127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05778-BB02-4E7E-B060-BDE3990A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718389"/>
          </a:xfrm>
        </p:spPr>
        <p:txBody>
          <a:bodyPr anchor="t">
            <a:normAutofit/>
          </a:bodyPr>
          <a:lstStyle/>
          <a:p>
            <a:r>
              <a:rPr lang="nl-NL" sz="4300" cap="small" spc="300" dirty="0"/>
              <a:t>Planning</a:t>
            </a:r>
            <a:endParaRPr lang="nl-BE" sz="4300" cap="small" spc="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8DF48-2226-8A85-C3DF-A49D83D3A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6" y="2211185"/>
            <a:ext cx="10178323" cy="3109752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2800" dirty="0"/>
              <a:t>Aanbestedingsdossier en OVA tegen najaar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l-BE" sz="28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2800" dirty="0"/>
              <a:t>Bewonersvergadering met aannemer voor bouwverlof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l-BE" sz="28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2800" dirty="0"/>
              <a:t>Start uitvoering na bouwverlof 2024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2949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05778-BB02-4E7E-B060-BDE3990A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718389"/>
          </a:xfrm>
        </p:spPr>
        <p:txBody>
          <a:bodyPr anchor="t">
            <a:normAutofit/>
          </a:bodyPr>
          <a:lstStyle/>
          <a:p>
            <a:r>
              <a:rPr lang="nl-NL" sz="4300" cap="small" spc="300" dirty="0"/>
              <a:t>Afsluiting</a:t>
            </a:r>
            <a:endParaRPr lang="nl-BE" sz="4300" cap="small" spc="30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4416216-3959-5103-506E-1BA8413D6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6" y="1662545"/>
            <a:ext cx="10178323" cy="4720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3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nl-BE" sz="3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1EB18A8C-3F3D-FC70-ABEF-E9EA9A242F53}"/>
              </a:ext>
            </a:extLst>
          </p:cNvPr>
          <p:cNvSpPr txBox="1">
            <a:spLocks/>
          </p:cNvSpPr>
          <p:nvPr/>
        </p:nvSpPr>
        <p:spPr>
          <a:xfrm>
            <a:off x="1404076" y="1814945"/>
            <a:ext cx="10178323" cy="4720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l-NL" sz="3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nl-NL" sz="3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nl-NL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Bedankt voor uw aanwezigheid!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BE" sz="3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2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05778-BB02-4E7E-B060-BDE3990A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718389"/>
          </a:xfrm>
        </p:spPr>
        <p:txBody>
          <a:bodyPr anchor="t">
            <a:normAutofit/>
          </a:bodyPr>
          <a:lstStyle/>
          <a:p>
            <a:r>
              <a:rPr lang="nl-NL" sz="4300" cap="small" spc="300" dirty="0"/>
              <a:t>Verloop van de avond</a:t>
            </a:r>
            <a:endParaRPr lang="nl-BE" sz="4300" cap="small" spc="3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CFCF29F-40F5-0134-68FD-EEFC896363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0000" y="1662545"/>
            <a:ext cx="5040000" cy="4720781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Wie?</a:t>
            </a:r>
          </a:p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Waarom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Waar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Riolering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Wegenis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Afkoppelen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</a:t>
            </a:r>
          </a:p>
        </p:txBody>
      </p:sp>
      <p:pic>
        <p:nvPicPr>
          <p:cNvPr id="3" name="Tijdelijke aanduiding voor inhoud 5">
            <a:extLst>
              <a:ext uri="{FF2B5EF4-FFF2-40B4-BE49-F238E27FC236}">
                <a16:creationId xmlns:a16="http://schemas.microsoft.com/office/drawing/2014/main" id="{5F2DD0D8-7AF7-32A9-0238-B2061E9EE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543" t="15191" r="19238"/>
          <a:stretch/>
        </p:blipFill>
        <p:spPr>
          <a:xfrm>
            <a:off x="1146464" y="1207823"/>
            <a:ext cx="4821792" cy="5267792"/>
          </a:xfrm>
        </p:spPr>
      </p:pic>
    </p:spTree>
    <p:extLst>
      <p:ext uri="{BB962C8B-B14F-4D97-AF65-F5344CB8AC3E}">
        <p14:creationId xmlns:p14="http://schemas.microsoft.com/office/powerpoint/2010/main" val="300776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CEA7-7D28-CFED-21B7-BB80F74D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Wie?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5B4D0-CE2B-AD03-CF7C-21EEE0920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Partners:</a:t>
            </a:r>
          </a:p>
          <a:p>
            <a:r>
              <a:rPr lang="nl-BE" dirty="0"/>
              <a:t>GEMEENTEBESTUUR SINT-LIEVENS-HOUTEM</a:t>
            </a:r>
          </a:p>
          <a:p>
            <a:r>
              <a:rPr lang="nl-BE" dirty="0"/>
              <a:t>RIOOLBEHEERDER AQUAFIN</a:t>
            </a:r>
          </a:p>
          <a:p>
            <a:r>
              <a:rPr lang="nl-BE" dirty="0"/>
              <a:t>RIOOLBEHEERDER FARYS</a:t>
            </a:r>
          </a:p>
          <a:p>
            <a:r>
              <a:rPr lang="nl-BE" dirty="0"/>
              <a:t>SUBSIDIERENDE OVERHEDEN</a:t>
            </a:r>
          </a:p>
          <a:p>
            <a:pPr lvl="1"/>
            <a:r>
              <a:rPr lang="nl-BE" dirty="0"/>
              <a:t>VLAAMSE MILIEU MAATSCHAPPIJ</a:t>
            </a:r>
          </a:p>
          <a:p>
            <a:pPr lvl="1"/>
            <a:r>
              <a:rPr lang="nl-BE" dirty="0"/>
              <a:t>PROVINCIE OOST-VLAANDEREN</a:t>
            </a:r>
          </a:p>
          <a:p>
            <a:r>
              <a:rPr lang="nl-BE" dirty="0"/>
              <a:t>STUDIEBUREAU: SWECO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19980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6248-862E-0F92-EA8B-CE7AD9BE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WAAROM?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2027D-D2A1-DDF9-1916-9E86C30C3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OORSPRONG VAN HET PROJECT</a:t>
            </a:r>
          </a:p>
          <a:p>
            <a:r>
              <a:rPr lang="en-US" dirty="0" err="1"/>
              <a:t>Zuiveringsgraad</a:t>
            </a:r>
            <a:r>
              <a:rPr lang="en-US" dirty="0"/>
              <a:t> van de </a:t>
            </a:r>
            <a:r>
              <a:rPr lang="en-US" dirty="0" err="1"/>
              <a:t>riolering</a:t>
            </a:r>
            <a:endParaRPr lang="en-US" dirty="0"/>
          </a:p>
          <a:p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zuiverheidsgraad</a:t>
            </a:r>
            <a:r>
              <a:rPr lang="en-US" dirty="0"/>
              <a:t> (2021) 79,1%</a:t>
            </a:r>
          </a:p>
          <a:p>
            <a:r>
              <a:rPr lang="en-US" dirty="0" err="1"/>
              <a:t>Toekomstige</a:t>
            </a:r>
            <a:r>
              <a:rPr lang="en-US" dirty="0"/>
              <a:t> </a:t>
            </a:r>
            <a:r>
              <a:rPr lang="en-US" dirty="0" err="1"/>
              <a:t>zuiveringsgraad</a:t>
            </a:r>
            <a:r>
              <a:rPr lang="en-US" dirty="0"/>
              <a:t> &gt; 96,26%</a:t>
            </a:r>
          </a:p>
          <a:p>
            <a:r>
              <a:rPr lang="en-US" dirty="0" err="1"/>
              <a:t>Afkoppelen</a:t>
            </a:r>
            <a:r>
              <a:rPr lang="en-US" dirty="0"/>
              <a:t> van </a:t>
            </a:r>
            <a:r>
              <a:rPr lang="en-US" dirty="0" err="1"/>
              <a:t>regenwater</a:t>
            </a:r>
            <a:r>
              <a:rPr lang="en-US" dirty="0"/>
              <a:t> (</a:t>
            </a:r>
            <a:r>
              <a:rPr lang="en-US" dirty="0" err="1"/>
              <a:t>verdunningswater</a:t>
            </a:r>
            <a:r>
              <a:rPr lang="en-US" dirty="0"/>
              <a:t>) op de collector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Tijdelijke aanduiding voor inhoud 7">
            <a:extLst>
              <a:ext uri="{FF2B5EF4-FFF2-40B4-BE49-F238E27FC236}">
                <a16:creationId xmlns:a16="http://schemas.microsoft.com/office/drawing/2014/main" id="{A3963701-247A-3B06-9702-DF79B0444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22936"/>
            <a:ext cx="5336953" cy="2308232"/>
          </a:xfrm>
          <a:prstGeom prst="rect">
            <a:avLst/>
          </a:prstGeom>
          <a:noFill/>
        </p:spPr>
      </p:pic>
      <p:pic>
        <p:nvPicPr>
          <p:cNvPr id="5" name="Afbeelding 9">
            <a:extLst>
              <a:ext uri="{FF2B5EF4-FFF2-40B4-BE49-F238E27FC236}">
                <a16:creationId xmlns:a16="http://schemas.microsoft.com/office/drawing/2014/main" id="{AC8A5F32-7D22-80C8-82C0-1653448D6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155" y="3845584"/>
            <a:ext cx="4421845" cy="27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0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E107-5B96-04E6-5B58-978764BA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WAAR?</a:t>
            </a:r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AF9DAD16-6BCC-40D8-1468-8B44AD066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081" y="1226548"/>
            <a:ext cx="7857838" cy="54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8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F644-E86B-3723-B70F-3E99CB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Vuilwaterafvoer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147EF-49CD-AD04-E656-345851495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57" y="1273767"/>
            <a:ext cx="8303173" cy="464818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A32730-A4E0-83FD-404A-F10284E210DA}"/>
              </a:ext>
            </a:extLst>
          </p:cNvPr>
          <p:cNvCxnSpPr>
            <a:cxnSpLocks/>
          </p:cNvCxnSpPr>
          <p:nvPr/>
        </p:nvCxnSpPr>
        <p:spPr>
          <a:xfrm>
            <a:off x="1332411" y="2151017"/>
            <a:ext cx="1349829" cy="11947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5D354A-6489-AB44-0AE8-44E4C8A8A7E7}"/>
              </a:ext>
            </a:extLst>
          </p:cNvPr>
          <p:cNvCxnSpPr>
            <a:cxnSpLocks/>
          </p:cNvCxnSpPr>
          <p:nvPr/>
        </p:nvCxnSpPr>
        <p:spPr>
          <a:xfrm flipH="1" flipV="1">
            <a:off x="917525" y="2029097"/>
            <a:ext cx="423594" cy="155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5E9799-8CFA-879B-C3DF-E7D58366C4BA}"/>
              </a:ext>
            </a:extLst>
          </p:cNvPr>
          <p:cNvCxnSpPr>
            <a:cxnSpLocks/>
          </p:cNvCxnSpPr>
          <p:nvPr/>
        </p:nvCxnSpPr>
        <p:spPr>
          <a:xfrm>
            <a:off x="2007325" y="1843498"/>
            <a:ext cx="74024" cy="2291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63CFB8-BCF1-4FBB-F328-E34319A79BEC}"/>
              </a:ext>
            </a:extLst>
          </p:cNvPr>
          <p:cNvCxnSpPr>
            <a:cxnSpLocks/>
          </p:cNvCxnSpPr>
          <p:nvPr/>
        </p:nvCxnSpPr>
        <p:spPr>
          <a:xfrm flipH="1">
            <a:off x="1725180" y="2072641"/>
            <a:ext cx="319157" cy="4419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CBFB7C-FF5A-1BC2-1628-A4B73F0B8D4A}"/>
              </a:ext>
            </a:extLst>
          </p:cNvPr>
          <p:cNvCxnSpPr>
            <a:cxnSpLocks/>
          </p:cNvCxnSpPr>
          <p:nvPr/>
        </p:nvCxnSpPr>
        <p:spPr>
          <a:xfrm>
            <a:off x="2737190" y="2638697"/>
            <a:ext cx="206307" cy="1097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56BA7D-8C33-251B-0E4A-42CE37FC433A}"/>
              </a:ext>
            </a:extLst>
          </p:cNvPr>
          <p:cNvCxnSpPr>
            <a:cxnSpLocks/>
          </p:cNvCxnSpPr>
          <p:nvPr/>
        </p:nvCxnSpPr>
        <p:spPr>
          <a:xfrm>
            <a:off x="2943497" y="2748414"/>
            <a:ext cx="261257" cy="186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6A66C9-239D-1E2A-2F0F-2DFF5B00A047}"/>
              </a:ext>
            </a:extLst>
          </p:cNvPr>
          <p:cNvCxnSpPr>
            <a:cxnSpLocks/>
          </p:cNvCxnSpPr>
          <p:nvPr/>
        </p:nvCxnSpPr>
        <p:spPr>
          <a:xfrm flipH="1" flipV="1">
            <a:off x="3200399" y="2964180"/>
            <a:ext cx="1789612" cy="3816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3D1A5D-C5CF-FA7A-E576-973000F001DC}"/>
              </a:ext>
            </a:extLst>
          </p:cNvPr>
          <p:cNvCxnSpPr>
            <a:cxnSpLocks/>
          </p:cNvCxnSpPr>
          <p:nvPr/>
        </p:nvCxnSpPr>
        <p:spPr>
          <a:xfrm>
            <a:off x="4979740" y="3335383"/>
            <a:ext cx="393449" cy="262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62C080-881F-3765-70F1-1D14AAE3DAF5}"/>
              </a:ext>
            </a:extLst>
          </p:cNvPr>
          <p:cNvCxnSpPr>
            <a:cxnSpLocks/>
          </p:cNvCxnSpPr>
          <p:nvPr/>
        </p:nvCxnSpPr>
        <p:spPr>
          <a:xfrm>
            <a:off x="5373189" y="3597860"/>
            <a:ext cx="1802674" cy="1986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79B051-C102-7E36-98B2-1BC20F6B741F}"/>
              </a:ext>
            </a:extLst>
          </p:cNvPr>
          <p:cNvCxnSpPr>
            <a:cxnSpLocks/>
            <a:endCxn id="16" idx="0"/>
          </p:cNvCxnSpPr>
          <p:nvPr/>
        </p:nvCxnSpPr>
        <p:spPr>
          <a:xfrm flipV="1">
            <a:off x="6096000" y="2969623"/>
            <a:ext cx="313509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4090D9-469E-12E1-C692-92F57C159302}"/>
              </a:ext>
            </a:extLst>
          </p:cNvPr>
          <p:cNvSpPr/>
          <p:nvPr/>
        </p:nvSpPr>
        <p:spPr>
          <a:xfrm>
            <a:off x="4937760" y="2429384"/>
            <a:ext cx="1471749" cy="905999"/>
          </a:xfrm>
          <a:custGeom>
            <a:avLst/>
            <a:gdLst>
              <a:gd name="connsiteX0" fmla="*/ 1471749 w 1471749"/>
              <a:gd name="connsiteY0" fmla="*/ 540239 h 905999"/>
              <a:gd name="connsiteX1" fmla="*/ 1314994 w 1471749"/>
              <a:gd name="connsiteY1" fmla="*/ 479279 h 905999"/>
              <a:gd name="connsiteX2" fmla="*/ 1219200 w 1471749"/>
              <a:gd name="connsiteY2" fmla="*/ 287690 h 905999"/>
              <a:gd name="connsiteX3" fmla="*/ 1166949 w 1471749"/>
              <a:gd name="connsiteY3" fmla="*/ 52559 h 905999"/>
              <a:gd name="connsiteX4" fmla="*/ 1079863 w 1471749"/>
              <a:gd name="connsiteY4" fmla="*/ 9016 h 905999"/>
              <a:gd name="connsiteX5" fmla="*/ 783771 w 1471749"/>
              <a:gd name="connsiteY5" fmla="*/ 183187 h 905999"/>
              <a:gd name="connsiteX6" fmla="*/ 182880 w 1471749"/>
              <a:gd name="connsiteY6" fmla="*/ 784079 h 905999"/>
              <a:gd name="connsiteX7" fmla="*/ 0 w 1471749"/>
              <a:gd name="connsiteY7" fmla="*/ 905999 h 905999"/>
              <a:gd name="connsiteX8" fmla="*/ 0 w 1471749"/>
              <a:gd name="connsiteY8" fmla="*/ 905999 h 90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749" h="905999">
                <a:moveTo>
                  <a:pt x="1471749" y="540239"/>
                </a:moveTo>
                <a:cubicBezTo>
                  <a:pt x="1414417" y="530804"/>
                  <a:pt x="1357085" y="521370"/>
                  <a:pt x="1314994" y="479279"/>
                </a:cubicBezTo>
                <a:cubicBezTo>
                  <a:pt x="1272903" y="437188"/>
                  <a:pt x="1243874" y="358810"/>
                  <a:pt x="1219200" y="287690"/>
                </a:cubicBezTo>
                <a:cubicBezTo>
                  <a:pt x="1194526" y="216570"/>
                  <a:pt x="1190172" y="99005"/>
                  <a:pt x="1166949" y="52559"/>
                </a:cubicBezTo>
                <a:cubicBezTo>
                  <a:pt x="1143726" y="6113"/>
                  <a:pt x="1143726" y="-12755"/>
                  <a:pt x="1079863" y="9016"/>
                </a:cubicBezTo>
                <a:cubicBezTo>
                  <a:pt x="1016000" y="30787"/>
                  <a:pt x="933268" y="54010"/>
                  <a:pt x="783771" y="183187"/>
                </a:cubicBezTo>
                <a:cubicBezTo>
                  <a:pt x="634274" y="312364"/>
                  <a:pt x="313508" y="663610"/>
                  <a:pt x="182880" y="784079"/>
                </a:cubicBezTo>
                <a:cubicBezTo>
                  <a:pt x="52252" y="904548"/>
                  <a:pt x="0" y="905999"/>
                  <a:pt x="0" y="905999"/>
                </a:cubicBezTo>
                <a:lnTo>
                  <a:pt x="0" y="905999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7F72CCB-5EC2-3948-6EC5-6593E4C9A671}"/>
              </a:ext>
            </a:extLst>
          </p:cNvPr>
          <p:cNvSpPr/>
          <p:nvPr/>
        </p:nvSpPr>
        <p:spPr>
          <a:xfrm>
            <a:off x="6592389" y="2718063"/>
            <a:ext cx="1323702" cy="277686"/>
          </a:xfrm>
          <a:custGeom>
            <a:avLst/>
            <a:gdLst>
              <a:gd name="connsiteX0" fmla="*/ 0 w 1323702"/>
              <a:gd name="connsiteY0" fmla="*/ 216726 h 277686"/>
              <a:gd name="connsiteX1" fmla="*/ 496388 w 1323702"/>
              <a:gd name="connsiteY1" fmla="*/ 77388 h 277686"/>
              <a:gd name="connsiteX2" fmla="*/ 783771 w 1323702"/>
              <a:gd name="connsiteY2" fmla="*/ 7720 h 277686"/>
              <a:gd name="connsiteX3" fmla="*/ 984068 w 1323702"/>
              <a:gd name="connsiteY3" fmla="*/ 16428 h 277686"/>
              <a:gd name="connsiteX4" fmla="*/ 1193074 w 1323702"/>
              <a:gd name="connsiteY4" fmla="*/ 138348 h 277686"/>
              <a:gd name="connsiteX5" fmla="*/ 1323702 w 1323702"/>
              <a:gd name="connsiteY5" fmla="*/ 277686 h 277686"/>
              <a:gd name="connsiteX6" fmla="*/ 1323702 w 1323702"/>
              <a:gd name="connsiteY6" fmla="*/ 277686 h 27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3702" h="277686">
                <a:moveTo>
                  <a:pt x="0" y="216726"/>
                </a:moveTo>
                <a:lnTo>
                  <a:pt x="496388" y="77388"/>
                </a:lnTo>
                <a:cubicBezTo>
                  <a:pt x="627016" y="42554"/>
                  <a:pt x="702491" y="17880"/>
                  <a:pt x="783771" y="7720"/>
                </a:cubicBezTo>
                <a:cubicBezTo>
                  <a:pt x="865051" y="-2440"/>
                  <a:pt x="915851" y="-5343"/>
                  <a:pt x="984068" y="16428"/>
                </a:cubicBezTo>
                <a:cubicBezTo>
                  <a:pt x="1052285" y="38199"/>
                  <a:pt x="1136468" y="94805"/>
                  <a:pt x="1193074" y="138348"/>
                </a:cubicBezTo>
                <a:cubicBezTo>
                  <a:pt x="1249680" y="181891"/>
                  <a:pt x="1323702" y="277686"/>
                  <a:pt x="1323702" y="277686"/>
                </a:cubicBezTo>
                <a:lnTo>
                  <a:pt x="1323702" y="277686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4D084A-55CC-0E2C-FA15-01CA865BE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916" y="1288869"/>
            <a:ext cx="2670722" cy="461798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D90AAF-493A-ED4B-2D06-F3159CFF0EA7}"/>
              </a:ext>
            </a:extLst>
          </p:cNvPr>
          <p:cNvCxnSpPr>
            <a:cxnSpLocks/>
          </p:cNvCxnSpPr>
          <p:nvPr/>
        </p:nvCxnSpPr>
        <p:spPr>
          <a:xfrm flipH="1" flipV="1">
            <a:off x="10729463" y="2394857"/>
            <a:ext cx="731017" cy="1767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877C00-D804-A94F-3DF8-7B1365E65D5B}"/>
              </a:ext>
            </a:extLst>
          </p:cNvPr>
          <p:cNvCxnSpPr>
            <a:cxnSpLocks/>
          </p:cNvCxnSpPr>
          <p:nvPr/>
        </p:nvCxnSpPr>
        <p:spPr>
          <a:xfrm flipH="1" flipV="1">
            <a:off x="10184675" y="1974957"/>
            <a:ext cx="544788" cy="419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B8CC9F-880C-19E4-6E93-104A0CBF4B8F}"/>
              </a:ext>
            </a:extLst>
          </p:cNvPr>
          <p:cNvCxnSpPr>
            <a:cxnSpLocks/>
          </p:cNvCxnSpPr>
          <p:nvPr/>
        </p:nvCxnSpPr>
        <p:spPr>
          <a:xfrm flipH="1" flipV="1">
            <a:off x="9705704" y="1586783"/>
            <a:ext cx="478971" cy="388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1F1B84-2527-174C-FBD4-1869E5D72581}"/>
              </a:ext>
            </a:extLst>
          </p:cNvPr>
          <p:cNvCxnSpPr/>
          <p:nvPr/>
        </p:nvCxnSpPr>
        <p:spPr>
          <a:xfrm>
            <a:off x="766353" y="952312"/>
            <a:ext cx="5747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8E75E78-C34C-13E8-2D9F-6CA2090D7F9E}"/>
              </a:ext>
            </a:extLst>
          </p:cNvPr>
          <p:cNvSpPr txBox="1"/>
          <p:nvPr/>
        </p:nvSpPr>
        <p:spPr>
          <a:xfrm>
            <a:off x="1563187" y="858907"/>
            <a:ext cx="16372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sz="1600" dirty="0"/>
              <a:t>DWA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D8CEFC01-ACD4-6FBD-E157-CFED3C39353C}"/>
              </a:ext>
            </a:extLst>
          </p:cNvPr>
          <p:cNvCxnSpPr/>
          <p:nvPr/>
        </p:nvCxnSpPr>
        <p:spPr>
          <a:xfrm>
            <a:off x="3200399" y="293478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BE75E04D-6AB3-9202-5C68-9846D6AA05DB}"/>
              </a:ext>
            </a:extLst>
          </p:cNvPr>
          <p:cNvCxnSpPr>
            <a:cxnSpLocks/>
          </p:cNvCxnSpPr>
          <p:nvPr/>
        </p:nvCxnSpPr>
        <p:spPr>
          <a:xfrm flipH="1">
            <a:off x="2665659" y="2917053"/>
            <a:ext cx="517323" cy="4287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13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974D-136C-8156-2126-9C952BE0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hemelwaterafvoer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A0626-E6C2-D5FA-7CEB-D1C458FFD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7" y="1273767"/>
            <a:ext cx="8303173" cy="464818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4964C14-63EA-B164-CC11-10258D39BD50}"/>
              </a:ext>
            </a:extLst>
          </p:cNvPr>
          <p:cNvSpPr/>
          <p:nvPr/>
        </p:nvSpPr>
        <p:spPr>
          <a:xfrm>
            <a:off x="4093029" y="2865120"/>
            <a:ext cx="966651" cy="374469"/>
          </a:xfrm>
          <a:custGeom>
            <a:avLst/>
            <a:gdLst>
              <a:gd name="connsiteX0" fmla="*/ 862148 w 992777"/>
              <a:gd name="connsiteY0" fmla="*/ 374469 h 374469"/>
              <a:gd name="connsiteX1" fmla="*/ 87085 w 992777"/>
              <a:gd name="connsiteY1" fmla="*/ 209006 h 374469"/>
              <a:gd name="connsiteX2" fmla="*/ 0 w 992777"/>
              <a:gd name="connsiteY2" fmla="*/ 0 h 374469"/>
              <a:gd name="connsiteX3" fmla="*/ 992777 w 992777"/>
              <a:gd name="connsiteY3" fmla="*/ 191589 h 374469"/>
              <a:gd name="connsiteX4" fmla="*/ 862148 w 992777"/>
              <a:gd name="connsiteY4" fmla="*/ 374469 h 37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777" h="374469">
                <a:moveTo>
                  <a:pt x="862148" y="374469"/>
                </a:moveTo>
                <a:lnTo>
                  <a:pt x="87085" y="209006"/>
                </a:lnTo>
                <a:lnTo>
                  <a:pt x="0" y="0"/>
                </a:lnTo>
                <a:lnTo>
                  <a:pt x="992777" y="191589"/>
                </a:lnTo>
                <a:lnTo>
                  <a:pt x="862148" y="374469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1600" noProof="0" dirty="0" err="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458E328-3068-3925-76EF-BF1C139E86E7}"/>
              </a:ext>
            </a:extLst>
          </p:cNvPr>
          <p:cNvSpPr/>
          <p:nvPr/>
        </p:nvSpPr>
        <p:spPr>
          <a:xfrm>
            <a:off x="4823692" y="3169920"/>
            <a:ext cx="2413131" cy="2508069"/>
          </a:xfrm>
          <a:custGeom>
            <a:avLst/>
            <a:gdLst>
              <a:gd name="connsiteX0" fmla="*/ 2413131 w 2413131"/>
              <a:gd name="connsiteY0" fmla="*/ 2508069 h 2508069"/>
              <a:gd name="connsiteX1" fmla="*/ 1699028 w 2413131"/>
              <a:gd name="connsiteY1" fmla="*/ 1733006 h 2508069"/>
              <a:gd name="connsiteX2" fmla="*/ 941382 w 2413131"/>
              <a:gd name="connsiteY2" fmla="*/ 853440 h 2508069"/>
              <a:gd name="connsiteX3" fmla="*/ 653999 w 2413131"/>
              <a:gd name="connsiteY3" fmla="*/ 539931 h 2508069"/>
              <a:gd name="connsiteX4" fmla="*/ 366617 w 2413131"/>
              <a:gd name="connsiteY4" fmla="*/ 287383 h 2508069"/>
              <a:gd name="connsiteX5" fmla="*/ 79234 w 2413131"/>
              <a:gd name="connsiteY5" fmla="*/ 182880 h 2508069"/>
              <a:gd name="connsiteX6" fmla="*/ 857 w 2413131"/>
              <a:gd name="connsiteY6" fmla="*/ 130629 h 2508069"/>
              <a:gd name="connsiteX7" fmla="*/ 44399 w 2413131"/>
              <a:gd name="connsiteY7" fmla="*/ 0 h 250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3131" h="2508069">
                <a:moveTo>
                  <a:pt x="2413131" y="2508069"/>
                </a:moveTo>
                <a:cubicBezTo>
                  <a:pt x="2178725" y="2258423"/>
                  <a:pt x="1944319" y="2008777"/>
                  <a:pt x="1699028" y="1733006"/>
                </a:cubicBezTo>
                <a:cubicBezTo>
                  <a:pt x="1453737" y="1457235"/>
                  <a:pt x="1115553" y="1052286"/>
                  <a:pt x="941382" y="853440"/>
                </a:cubicBezTo>
                <a:cubicBezTo>
                  <a:pt x="767211" y="654594"/>
                  <a:pt x="749793" y="634274"/>
                  <a:pt x="653999" y="539931"/>
                </a:cubicBezTo>
                <a:cubicBezTo>
                  <a:pt x="558205" y="445588"/>
                  <a:pt x="462411" y="346891"/>
                  <a:pt x="366617" y="287383"/>
                </a:cubicBezTo>
                <a:cubicBezTo>
                  <a:pt x="270823" y="227875"/>
                  <a:pt x="140194" y="209006"/>
                  <a:pt x="79234" y="182880"/>
                </a:cubicBezTo>
                <a:cubicBezTo>
                  <a:pt x="18274" y="156754"/>
                  <a:pt x="6663" y="161109"/>
                  <a:pt x="857" y="130629"/>
                </a:cubicBezTo>
                <a:cubicBezTo>
                  <a:pt x="-4949" y="100149"/>
                  <a:pt x="19725" y="50074"/>
                  <a:pt x="44399" y="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536C1C-2315-D33B-8F06-D23BB283866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067829" y="3074126"/>
            <a:ext cx="109993" cy="3298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99D3EC-65B2-49D1-BED7-FBAA10C6EC6F}"/>
              </a:ext>
            </a:extLst>
          </p:cNvPr>
          <p:cNvSpPr/>
          <p:nvPr/>
        </p:nvSpPr>
        <p:spPr>
          <a:xfrm>
            <a:off x="2960914" y="3014332"/>
            <a:ext cx="487680" cy="173005"/>
          </a:xfrm>
          <a:custGeom>
            <a:avLst/>
            <a:gdLst>
              <a:gd name="connsiteX0" fmla="*/ 487680 w 487680"/>
              <a:gd name="connsiteY0" fmla="*/ 7542 h 173005"/>
              <a:gd name="connsiteX1" fmla="*/ 278675 w 487680"/>
              <a:gd name="connsiteY1" fmla="*/ 7542 h 173005"/>
              <a:gd name="connsiteX2" fmla="*/ 130629 w 487680"/>
              <a:gd name="connsiteY2" fmla="*/ 85919 h 173005"/>
              <a:gd name="connsiteX3" fmla="*/ 0 w 487680"/>
              <a:gd name="connsiteY3" fmla="*/ 173005 h 173005"/>
              <a:gd name="connsiteX4" fmla="*/ 0 w 487680"/>
              <a:gd name="connsiteY4" fmla="*/ 173005 h 17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" h="173005">
                <a:moveTo>
                  <a:pt x="487680" y="7542"/>
                </a:moveTo>
                <a:cubicBezTo>
                  <a:pt x="412931" y="1010"/>
                  <a:pt x="338183" y="-5521"/>
                  <a:pt x="278675" y="7542"/>
                </a:cubicBezTo>
                <a:cubicBezTo>
                  <a:pt x="219166" y="20605"/>
                  <a:pt x="177075" y="58342"/>
                  <a:pt x="130629" y="85919"/>
                </a:cubicBezTo>
                <a:cubicBezTo>
                  <a:pt x="84183" y="113496"/>
                  <a:pt x="0" y="173005"/>
                  <a:pt x="0" y="173005"/>
                </a:cubicBezTo>
                <a:lnTo>
                  <a:pt x="0" y="173005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B10AE3-DAA5-171F-EFEF-1F12B345BCB9}"/>
              </a:ext>
            </a:extLst>
          </p:cNvPr>
          <p:cNvSpPr/>
          <p:nvPr/>
        </p:nvSpPr>
        <p:spPr>
          <a:xfrm>
            <a:off x="4206240" y="3283131"/>
            <a:ext cx="243840" cy="81961"/>
          </a:xfrm>
          <a:custGeom>
            <a:avLst/>
            <a:gdLst>
              <a:gd name="connsiteX0" fmla="*/ 0 w 243840"/>
              <a:gd name="connsiteY0" fmla="*/ 0 h 81961"/>
              <a:gd name="connsiteX1" fmla="*/ 130629 w 243840"/>
              <a:gd name="connsiteY1" fmla="*/ 78378 h 81961"/>
              <a:gd name="connsiteX2" fmla="*/ 243840 w 243840"/>
              <a:gd name="connsiteY2" fmla="*/ 69669 h 81961"/>
              <a:gd name="connsiteX3" fmla="*/ 243840 w 243840"/>
              <a:gd name="connsiteY3" fmla="*/ 69669 h 8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" h="81961">
                <a:moveTo>
                  <a:pt x="0" y="0"/>
                </a:moveTo>
                <a:cubicBezTo>
                  <a:pt x="44994" y="33383"/>
                  <a:pt x="89989" y="66767"/>
                  <a:pt x="130629" y="78378"/>
                </a:cubicBezTo>
                <a:cubicBezTo>
                  <a:pt x="171269" y="89989"/>
                  <a:pt x="243840" y="69669"/>
                  <a:pt x="243840" y="69669"/>
                </a:cubicBezTo>
                <a:lnTo>
                  <a:pt x="243840" y="69669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707DBCD-064D-F955-1D8B-9576F9F1BFCD}"/>
              </a:ext>
            </a:extLst>
          </p:cNvPr>
          <p:cNvSpPr/>
          <p:nvPr/>
        </p:nvSpPr>
        <p:spPr>
          <a:xfrm>
            <a:off x="3100251" y="2830286"/>
            <a:ext cx="95795" cy="165463"/>
          </a:xfrm>
          <a:custGeom>
            <a:avLst/>
            <a:gdLst>
              <a:gd name="connsiteX0" fmla="*/ 0 w 95795"/>
              <a:gd name="connsiteY0" fmla="*/ 0 h 165463"/>
              <a:gd name="connsiteX1" fmla="*/ 78378 w 95795"/>
              <a:gd name="connsiteY1" fmla="*/ 60960 h 165463"/>
              <a:gd name="connsiteX2" fmla="*/ 95795 w 95795"/>
              <a:gd name="connsiteY2" fmla="*/ 165463 h 165463"/>
              <a:gd name="connsiteX3" fmla="*/ 95795 w 95795"/>
              <a:gd name="connsiteY3" fmla="*/ 165463 h 16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95" h="165463">
                <a:moveTo>
                  <a:pt x="0" y="0"/>
                </a:moveTo>
                <a:cubicBezTo>
                  <a:pt x="31206" y="16691"/>
                  <a:pt x="62412" y="33383"/>
                  <a:pt x="78378" y="60960"/>
                </a:cubicBezTo>
                <a:cubicBezTo>
                  <a:pt x="94344" y="88537"/>
                  <a:pt x="95795" y="165463"/>
                  <a:pt x="95795" y="165463"/>
                </a:cubicBezTo>
                <a:lnTo>
                  <a:pt x="95795" y="16546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FC41AC-CECE-FB57-F019-478697BE6CB3}"/>
              </a:ext>
            </a:extLst>
          </p:cNvPr>
          <p:cNvSpPr/>
          <p:nvPr/>
        </p:nvSpPr>
        <p:spPr>
          <a:xfrm>
            <a:off x="2063931" y="2047974"/>
            <a:ext cx="635726" cy="547180"/>
          </a:xfrm>
          <a:custGeom>
            <a:avLst/>
            <a:gdLst>
              <a:gd name="connsiteX0" fmla="*/ 635726 w 635726"/>
              <a:gd name="connsiteY0" fmla="*/ 547180 h 547180"/>
              <a:gd name="connsiteX1" fmla="*/ 269966 w 635726"/>
              <a:gd name="connsiteY1" fmla="*/ 251089 h 547180"/>
              <a:gd name="connsiteX2" fmla="*/ 0 w 635726"/>
              <a:gd name="connsiteY2" fmla="*/ 7249 h 54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726" h="547180">
                <a:moveTo>
                  <a:pt x="635726" y="547180"/>
                </a:moveTo>
                <a:cubicBezTo>
                  <a:pt x="505823" y="444128"/>
                  <a:pt x="375920" y="341077"/>
                  <a:pt x="269966" y="251089"/>
                </a:cubicBezTo>
                <a:cubicBezTo>
                  <a:pt x="164012" y="161101"/>
                  <a:pt x="139337" y="-40648"/>
                  <a:pt x="0" y="7249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8B47644-7814-EB9C-1FF6-0016222E1FBC}"/>
              </a:ext>
            </a:extLst>
          </p:cNvPr>
          <p:cNvSpPr/>
          <p:nvPr/>
        </p:nvSpPr>
        <p:spPr>
          <a:xfrm>
            <a:off x="1750423" y="2072640"/>
            <a:ext cx="322217" cy="426720"/>
          </a:xfrm>
          <a:custGeom>
            <a:avLst/>
            <a:gdLst>
              <a:gd name="connsiteX0" fmla="*/ 322217 w 322217"/>
              <a:gd name="connsiteY0" fmla="*/ 0 h 426720"/>
              <a:gd name="connsiteX1" fmla="*/ 0 w 322217"/>
              <a:gd name="connsiteY1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217" h="426720">
                <a:moveTo>
                  <a:pt x="322217" y="0"/>
                </a:moveTo>
                <a:lnTo>
                  <a:pt x="0" y="426720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53BAFD-3A04-FC27-25A8-6483CDDCBEBD}"/>
              </a:ext>
            </a:extLst>
          </p:cNvPr>
          <p:cNvSpPr/>
          <p:nvPr/>
        </p:nvSpPr>
        <p:spPr>
          <a:xfrm>
            <a:off x="945227" y="1933303"/>
            <a:ext cx="3253288" cy="1447256"/>
          </a:xfrm>
          <a:custGeom>
            <a:avLst/>
            <a:gdLst>
              <a:gd name="connsiteX0" fmla="*/ 3191344 w 3253288"/>
              <a:gd name="connsiteY0" fmla="*/ 1332411 h 1447256"/>
              <a:gd name="connsiteX1" fmla="*/ 3252304 w 3253288"/>
              <a:gd name="connsiteY1" fmla="*/ 1271451 h 1447256"/>
              <a:gd name="connsiteX2" fmla="*/ 3147802 w 3253288"/>
              <a:gd name="connsiteY2" fmla="*/ 1184366 h 1447256"/>
              <a:gd name="connsiteX3" fmla="*/ 2729790 w 3253288"/>
              <a:gd name="connsiteY3" fmla="*/ 1114697 h 1447256"/>
              <a:gd name="connsiteX4" fmla="*/ 2381447 w 3253288"/>
              <a:gd name="connsiteY4" fmla="*/ 1045028 h 1447256"/>
              <a:gd name="connsiteX5" fmla="*/ 2233402 w 3253288"/>
              <a:gd name="connsiteY5" fmla="*/ 1062446 h 1447256"/>
              <a:gd name="connsiteX6" fmla="*/ 2067939 w 3253288"/>
              <a:gd name="connsiteY6" fmla="*/ 1149531 h 1447256"/>
              <a:gd name="connsiteX7" fmla="*/ 1806682 w 3253288"/>
              <a:gd name="connsiteY7" fmla="*/ 1410788 h 1447256"/>
              <a:gd name="connsiteX8" fmla="*/ 1676053 w 3253288"/>
              <a:gd name="connsiteY8" fmla="*/ 1384663 h 1447256"/>
              <a:gd name="connsiteX9" fmla="*/ 1109996 w 3253288"/>
              <a:gd name="connsiteY9" fmla="*/ 853440 h 1447256"/>
              <a:gd name="connsiteX10" fmla="*/ 726819 w 3253288"/>
              <a:gd name="connsiteY10" fmla="*/ 505097 h 1447256"/>
              <a:gd name="connsiteX11" fmla="*/ 387184 w 3253288"/>
              <a:gd name="connsiteY11" fmla="*/ 252548 h 1447256"/>
              <a:gd name="connsiteX12" fmla="*/ 169470 w 3253288"/>
              <a:gd name="connsiteY12" fmla="*/ 130628 h 1447256"/>
              <a:gd name="connsiteX13" fmla="*/ 21424 w 3253288"/>
              <a:gd name="connsiteY13" fmla="*/ 87086 h 1447256"/>
              <a:gd name="connsiteX14" fmla="*/ 4007 w 3253288"/>
              <a:gd name="connsiteY14" fmla="*/ 0 h 14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53288" h="1447256">
                <a:moveTo>
                  <a:pt x="3191344" y="1332411"/>
                </a:moveTo>
                <a:cubicBezTo>
                  <a:pt x="3225452" y="1314268"/>
                  <a:pt x="3259561" y="1296125"/>
                  <a:pt x="3252304" y="1271451"/>
                </a:cubicBezTo>
                <a:cubicBezTo>
                  <a:pt x="3245047" y="1246777"/>
                  <a:pt x="3234888" y="1210492"/>
                  <a:pt x="3147802" y="1184366"/>
                </a:cubicBezTo>
                <a:cubicBezTo>
                  <a:pt x="3060716" y="1158240"/>
                  <a:pt x="2857516" y="1137920"/>
                  <a:pt x="2729790" y="1114697"/>
                </a:cubicBezTo>
                <a:cubicBezTo>
                  <a:pt x="2602064" y="1091474"/>
                  <a:pt x="2464178" y="1053736"/>
                  <a:pt x="2381447" y="1045028"/>
                </a:cubicBezTo>
                <a:cubicBezTo>
                  <a:pt x="2298716" y="1036320"/>
                  <a:pt x="2285653" y="1045029"/>
                  <a:pt x="2233402" y="1062446"/>
                </a:cubicBezTo>
                <a:cubicBezTo>
                  <a:pt x="2181151" y="1079863"/>
                  <a:pt x="2139059" y="1091474"/>
                  <a:pt x="2067939" y="1149531"/>
                </a:cubicBezTo>
                <a:cubicBezTo>
                  <a:pt x="1996819" y="1207588"/>
                  <a:pt x="1871996" y="1371599"/>
                  <a:pt x="1806682" y="1410788"/>
                </a:cubicBezTo>
                <a:cubicBezTo>
                  <a:pt x="1741368" y="1449977"/>
                  <a:pt x="1792167" y="1477554"/>
                  <a:pt x="1676053" y="1384663"/>
                </a:cubicBezTo>
                <a:cubicBezTo>
                  <a:pt x="1559939" y="1291772"/>
                  <a:pt x="1268202" y="1000034"/>
                  <a:pt x="1109996" y="853440"/>
                </a:cubicBezTo>
                <a:cubicBezTo>
                  <a:pt x="951790" y="706846"/>
                  <a:pt x="847288" y="605246"/>
                  <a:pt x="726819" y="505097"/>
                </a:cubicBezTo>
                <a:cubicBezTo>
                  <a:pt x="606350" y="404948"/>
                  <a:pt x="480075" y="314959"/>
                  <a:pt x="387184" y="252548"/>
                </a:cubicBezTo>
                <a:cubicBezTo>
                  <a:pt x="294293" y="190137"/>
                  <a:pt x="230430" y="158205"/>
                  <a:pt x="169470" y="130628"/>
                </a:cubicBezTo>
                <a:cubicBezTo>
                  <a:pt x="108510" y="103051"/>
                  <a:pt x="49001" y="108857"/>
                  <a:pt x="21424" y="87086"/>
                </a:cubicBezTo>
                <a:cubicBezTo>
                  <a:pt x="-6153" y="65315"/>
                  <a:pt x="-1073" y="32657"/>
                  <a:pt x="4007" y="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F62F64-5360-4AA1-FE6D-D08258699DA4}"/>
              </a:ext>
            </a:extLst>
          </p:cNvPr>
          <p:cNvCxnSpPr>
            <a:cxnSpLocks/>
          </p:cNvCxnSpPr>
          <p:nvPr/>
        </p:nvCxnSpPr>
        <p:spPr>
          <a:xfrm flipV="1">
            <a:off x="926730" y="1805956"/>
            <a:ext cx="36994" cy="33800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6534C9-25ED-648C-2BBC-7F95DC53794A}"/>
              </a:ext>
            </a:extLst>
          </p:cNvPr>
          <p:cNvSpPr/>
          <p:nvPr/>
        </p:nvSpPr>
        <p:spPr>
          <a:xfrm>
            <a:off x="4937760" y="2429384"/>
            <a:ext cx="1471749" cy="905999"/>
          </a:xfrm>
          <a:custGeom>
            <a:avLst/>
            <a:gdLst>
              <a:gd name="connsiteX0" fmla="*/ 1471749 w 1471749"/>
              <a:gd name="connsiteY0" fmla="*/ 540239 h 905999"/>
              <a:gd name="connsiteX1" fmla="*/ 1314994 w 1471749"/>
              <a:gd name="connsiteY1" fmla="*/ 479279 h 905999"/>
              <a:gd name="connsiteX2" fmla="*/ 1219200 w 1471749"/>
              <a:gd name="connsiteY2" fmla="*/ 287690 h 905999"/>
              <a:gd name="connsiteX3" fmla="*/ 1166949 w 1471749"/>
              <a:gd name="connsiteY3" fmla="*/ 52559 h 905999"/>
              <a:gd name="connsiteX4" fmla="*/ 1079863 w 1471749"/>
              <a:gd name="connsiteY4" fmla="*/ 9016 h 905999"/>
              <a:gd name="connsiteX5" fmla="*/ 783771 w 1471749"/>
              <a:gd name="connsiteY5" fmla="*/ 183187 h 905999"/>
              <a:gd name="connsiteX6" fmla="*/ 182880 w 1471749"/>
              <a:gd name="connsiteY6" fmla="*/ 784079 h 905999"/>
              <a:gd name="connsiteX7" fmla="*/ 0 w 1471749"/>
              <a:gd name="connsiteY7" fmla="*/ 905999 h 905999"/>
              <a:gd name="connsiteX8" fmla="*/ 0 w 1471749"/>
              <a:gd name="connsiteY8" fmla="*/ 905999 h 90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749" h="905999">
                <a:moveTo>
                  <a:pt x="1471749" y="540239"/>
                </a:moveTo>
                <a:cubicBezTo>
                  <a:pt x="1414417" y="530804"/>
                  <a:pt x="1357085" y="521370"/>
                  <a:pt x="1314994" y="479279"/>
                </a:cubicBezTo>
                <a:cubicBezTo>
                  <a:pt x="1272903" y="437188"/>
                  <a:pt x="1243874" y="358810"/>
                  <a:pt x="1219200" y="287690"/>
                </a:cubicBezTo>
                <a:cubicBezTo>
                  <a:pt x="1194526" y="216570"/>
                  <a:pt x="1190172" y="99005"/>
                  <a:pt x="1166949" y="52559"/>
                </a:cubicBezTo>
                <a:cubicBezTo>
                  <a:pt x="1143726" y="6113"/>
                  <a:pt x="1143726" y="-12755"/>
                  <a:pt x="1079863" y="9016"/>
                </a:cubicBezTo>
                <a:cubicBezTo>
                  <a:pt x="1016000" y="30787"/>
                  <a:pt x="933268" y="54010"/>
                  <a:pt x="783771" y="183187"/>
                </a:cubicBezTo>
                <a:cubicBezTo>
                  <a:pt x="634274" y="312364"/>
                  <a:pt x="313508" y="663610"/>
                  <a:pt x="182880" y="784079"/>
                </a:cubicBezTo>
                <a:cubicBezTo>
                  <a:pt x="52252" y="904548"/>
                  <a:pt x="0" y="905999"/>
                  <a:pt x="0" y="905999"/>
                </a:cubicBezTo>
                <a:lnTo>
                  <a:pt x="0" y="905999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28A583-E648-8940-7CCC-7D1212DF30D7}"/>
              </a:ext>
            </a:extLst>
          </p:cNvPr>
          <p:cNvCxnSpPr>
            <a:cxnSpLocks/>
          </p:cNvCxnSpPr>
          <p:nvPr/>
        </p:nvCxnSpPr>
        <p:spPr>
          <a:xfrm flipV="1">
            <a:off x="6096000" y="2934789"/>
            <a:ext cx="330926" cy="339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7F6C857-AC06-3AAF-FEBC-F7EC29DBE230}"/>
              </a:ext>
            </a:extLst>
          </p:cNvPr>
          <p:cNvSpPr/>
          <p:nvPr/>
        </p:nvSpPr>
        <p:spPr>
          <a:xfrm>
            <a:off x="6592389" y="2718063"/>
            <a:ext cx="1323702" cy="277686"/>
          </a:xfrm>
          <a:custGeom>
            <a:avLst/>
            <a:gdLst>
              <a:gd name="connsiteX0" fmla="*/ 0 w 1323702"/>
              <a:gd name="connsiteY0" fmla="*/ 216726 h 277686"/>
              <a:gd name="connsiteX1" fmla="*/ 496388 w 1323702"/>
              <a:gd name="connsiteY1" fmla="*/ 77388 h 277686"/>
              <a:gd name="connsiteX2" fmla="*/ 783771 w 1323702"/>
              <a:gd name="connsiteY2" fmla="*/ 7720 h 277686"/>
              <a:gd name="connsiteX3" fmla="*/ 984068 w 1323702"/>
              <a:gd name="connsiteY3" fmla="*/ 16428 h 277686"/>
              <a:gd name="connsiteX4" fmla="*/ 1193074 w 1323702"/>
              <a:gd name="connsiteY4" fmla="*/ 138348 h 277686"/>
              <a:gd name="connsiteX5" fmla="*/ 1323702 w 1323702"/>
              <a:gd name="connsiteY5" fmla="*/ 277686 h 277686"/>
              <a:gd name="connsiteX6" fmla="*/ 1323702 w 1323702"/>
              <a:gd name="connsiteY6" fmla="*/ 277686 h 27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3702" h="277686">
                <a:moveTo>
                  <a:pt x="0" y="216726"/>
                </a:moveTo>
                <a:lnTo>
                  <a:pt x="496388" y="77388"/>
                </a:lnTo>
                <a:cubicBezTo>
                  <a:pt x="627016" y="42554"/>
                  <a:pt x="702491" y="17880"/>
                  <a:pt x="783771" y="7720"/>
                </a:cubicBezTo>
                <a:cubicBezTo>
                  <a:pt x="865051" y="-2440"/>
                  <a:pt x="915851" y="-5343"/>
                  <a:pt x="984068" y="16428"/>
                </a:cubicBezTo>
                <a:cubicBezTo>
                  <a:pt x="1052285" y="38199"/>
                  <a:pt x="1136468" y="94805"/>
                  <a:pt x="1193074" y="138348"/>
                </a:cubicBezTo>
                <a:cubicBezTo>
                  <a:pt x="1249680" y="181891"/>
                  <a:pt x="1323702" y="277686"/>
                  <a:pt x="1323702" y="277686"/>
                </a:cubicBezTo>
                <a:lnTo>
                  <a:pt x="1323702" y="277686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3AFA08-061D-80AC-5D05-E0F64E728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916" y="1288869"/>
            <a:ext cx="2670722" cy="461798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02C202-EBBB-808D-F3ED-859DC390CD87}"/>
              </a:ext>
            </a:extLst>
          </p:cNvPr>
          <p:cNvCxnSpPr>
            <a:cxnSpLocks/>
          </p:cNvCxnSpPr>
          <p:nvPr/>
        </p:nvCxnSpPr>
        <p:spPr>
          <a:xfrm flipH="1" flipV="1">
            <a:off x="10729463" y="2394857"/>
            <a:ext cx="731017" cy="176784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C548D9-C41C-1173-752B-4609104CEF62}"/>
              </a:ext>
            </a:extLst>
          </p:cNvPr>
          <p:cNvCxnSpPr>
            <a:cxnSpLocks/>
          </p:cNvCxnSpPr>
          <p:nvPr/>
        </p:nvCxnSpPr>
        <p:spPr>
          <a:xfrm flipH="1" flipV="1">
            <a:off x="10184675" y="1974957"/>
            <a:ext cx="544788" cy="4199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B6BF81-8A41-071C-8E98-CF11C5A5CBBC}"/>
              </a:ext>
            </a:extLst>
          </p:cNvPr>
          <p:cNvCxnSpPr>
            <a:cxnSpLocks/>
          </p:cNvCxnSpPr>
          <p:nvPr/>
        </p:nvCxnSpPr>
        <p:spPr>
          <a:xfrm flipH="1" flipV="1">
            <a:off x="9705704" y="1586783"/>
            <a:ext cx="478971" cy="38817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513BD0-8752-8430-C581-8B81EF793083}"/>
              </a:ext>
            </a:extLst>
          </p:cNvPr>
          <p:cNvCxnSpPr>
            <a:cxnSpLocks/>
          </p:cNvCxnSpPr>
          <p:nvPr/>
        </p:nvCxnSpPr>
        <p:spPr>
          <a:xfrm flipV="1">
            <a:off x="11355977" y="4101737"/>
            <a:ext cx="0" cy="11843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A698A1-6355-7571-33A8-476644D94FA5}"/>
              </a:ext>
            </a:extLst>
          </p:cNvPr>
          <p:cNvCxnSpPr>
            <a:cxnSpLocks/>
          </p:cNvCxnSpPr>
          <p:nvPr/>
        </p:nvCxnSpPr>
        <p:spPr>
          <a:xfrm flipH="1" flipV="1">
            <a:off x="10981509" y="3278777"/>
            <a:ext cx="374468" cy="82296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C9F627-43BF-005C-F60D-B292B57FB268}"/>
              </a:ext>
            </a:extLst>
          </p:cNvPr>
          <p:cNvCxnSpPr/>
          <p:nvPr/>
        </p:nvCxnSpPr>
        <p:spPr>
          <a:xfrm>
            <a:off x="605403" y="690215"/>
            <a:ext cx="574766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3C8E20-36D4-78FD-8A1D-2F7E2C4A9709}"/>
              </a:ext>
            </a:extLst>
          </p:cNvPr>
          <p:cNvCxnSpPr/>
          <p:nvPr/>
        </p:nvCxnSpPr>
        <p:spPr>
          <a:xfrm>
            <a:off x="605403" y="950745"/>
            <a:ext cx="57476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57B2894-1A6B-CE12-FAF2-651F8D60E3DB}"/>
              </a:ext>
            </a:extLst>
          </p:cNvPr>
          <p:cNvSpPr txBox="1"/>
          <p:nvPr/>
        </p:nvSpPr>
        <p:spPr>
          <a:xfrm>
            <a:off x="1285655" y="588369"/>
            <a:ext cx="23861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sz="1600" dirty="0"/>
              <a:t>Grachten en bufferbekken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CDE2A5-76E2-0699-85EE-A2316B890CA7}"/>
              </a:ext>
            </a:extLst>
          </p:cNvPr>
          <p:cNvSpPr txBox="1"/>
          <p:nvPr/>
        </p:nvSpPr>
        <p:spPr>
          <a:xfrm>
            <a:off x="1303072" y="827635"/>
            <a:ext cx="23861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sz="1600" dirty="0"/>
              <a:t>RWA</a:t>
            </a:r>
          </a:p>
        </p:txBody>
      </p:sp>
    </p:spTree>
    <p:extLst>
      <p:ext uri="{BB962C8B-B14F-4D97-AF65-F5344CB8AC3E}">
        <p14:creationId xmlns:p14="http://schemas.microsoft.com/office/powerpoint/2010/main" val="170443109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Aangepast 1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668558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meenteraad en OCMWraad 2 juli 2020.pptx" id="{B593CD29-CF60-4D04-B326-54F93EACE5DE}" vid="{53A4CBAA-9125-41C2-B5F1-64E57C0C8DA0}"/>
    </a:ext>
  </a:extLst>
</a:theme>
</file>

<file path=ppt/theme/theme2.xml><?xml version="1.0" encoding="utf-8"?>
<a:theme xmlns:a="http://schemas.openxmlformats.org/drawingml/2006/main" name="Thema2">
  <a:themeElements>
    <a:clrScheme name="FarysNe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BADDC"/>
      </a:accent1>
      <a:accent2>
        <a:srgbClr val="FDC300"/>
      </a:accent2>
      <a:accent3>
        <a:srgbClr val="003F76"/>
      </a:accent3>
      <a:accent4>
        <a:srgbClr val="F08100"/>
      </a:accent4>
      <a:accent5>
        <a:srgbClr val="97B354"/>
      </a:accent5>
      <a:accent6>
        <a:srgbClr val="E6331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2" id="{D0DEB645-C6AD-49EF-B3B6-ABC65386A41A}" vid="{7A809A81-C366-41AF-BA72-586F1FC7433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365250C3DE03418696B3F4E0AE7D18" ma:contentTypeVersion="2" ma:contentTypeDescription="Een nieuw document maken." ma:contentTypeScope="" ma:versionID="082bd6912470f82abea6eb4be9646b60">
  <xsd:schema xmlns:xsd="http://www.w3.org/2001/XMLSchema" xmlns:xs="http://www.w3.org/2001/XMLSchema" xmlns:p="http://schemas.microsoft.com/office/2006/metadata/properties" xmlns:ns2="c7f5b2b5-5d9d-4947-a2c2-280850224223" targetNamespace="http://schemas.microsoft.com/office/2006/metadata/properties" ma:root="true" ma:fieldsID="7d3b5f400a2b8ce64813d905e9e2cd2c" ns2:_="">
    <xsd:import namespace="c7f5b2b5-5d9d-4947-a2c2-2808502242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5b2b5-5d9d-4947-a2c2-2808502242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08E233-00DE-41CA-ABD2-86E071379891}">
  <ds:schemaRefs>
    <ds:schemaRef ds:uri="http://purl.org/dc/terms/"/>
    <ds:schemaRef ds:uri="c7f5b2b5-5d9d-4947-a2c2-28085022422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F17B14-7132-430A-922B-8D117784B5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0AF17B-120C-4815-BB61-4E0EA5FD92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f5b2b5-5d9d-4947-a2c2-2808502242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 presentatie SLH</Template>
  <TotalTime>302</TotalTime>
  <Words>784</Words>
  <Application>Microsoft Office PowerPoint</Application>
  <PresentationFormat>Breedbeeld</PresentationFormat>
  <Paragraphs>178</Paragraphs>
  <Slides>38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38</vt:i4>
      </vt:variant>
    </vt:vector>
  </HeadingPairs>
  <TitlesOfParts>
    <vt:vector size="47" baseType="lpstr">
      <vt:lpstr>Arial</vt:lpstr>
      <vt:lpstr>Calibri</vt:lpstr>
      <vt:lpstr>Courier New</vt:lpstr>
      <vt:lpstr>Gill Sans MT</vt:lpstr>
      <vt:lpstr>Impact</vt:lpstr>
      <vt:lpstr>Lucida Sans</vt:lpstr>
      <vt:lpstr>Wingdings</vt:lpstr>
      <vt:lpstr>Badge</vt:lpstr>
      <vt:lpstr>Thema2</vt:lpstr>
      <vt:lpstr>project Keiberg sint-lievens-houtem</vt:lpstr>
      <vt:lpstr>Verwelkoming</vt:lpstr>
      <vt:lpstr>Inleiding</vt:lpstr>
      <vt:lpstr>Verloop van de avond</vt:lpstr>
      <vt:lpstr>Wie?</vt:lpstr>
      <vt:lpstr>WAAROM?</vt:lpstr>
      <vt:lpstr>WAAR?</vt:lpstr>
      <vt:lpstr>Vuilwaterafvoer</vt:lpstr>
      <vt:lpstr>hemelwaterafvoer</vt:lpstr>
      <vt:lpstr>BUFFERBEKKEN</vt:lpstr>
      <vt:lpstr>WEGENIS KEIberg</vt:lpstr>
      <vt:lpstr>NEDERWEG &amp; HAGELKOUTER</vt:lpstr>
      <vt:lpstr>NEDERWEG &amp; HAGELKOUTER</vt:lpstr>
      <vt:lpstr>KEIBERG</vt:lpstr>
      <vt:lpstr>KEIBERG</vt:lpstr>
      <vt:lpstr>KEIberg</vt:lpstr>
      <vt:lpstr>KEiberg</vt:lpstr>
      <vt:lpstr>Wegenis Windgat</vt:lpstr>
      <vt:lpstr>WINDGAT</vt:lpstr>
      <vt:lpstr>WINDGAT</vt:lpstr>
      <vt:lpstr>WINDGAT </vt:lpstr>
      <vt:lpstr>WINDGAT</vt:lpstr>
      <vt:lpstr>Afkoppelen</vt:lpstr>
      <vt:lpstr>Gescheiden riolering  en afkoppelen</vt:lpstr>
      <vt:lpstr>AFKOPPELEN</vt:lpstr>
      <vt:lpstr>Is afkoppelen verplicht?</vt:lpstr>
      <vt:lpstr>Is afkoppelen verplicht?</vt:lpstr>
      <vt:lpstr>Stappenplan</vt:lpstr>
      <vt:lpstr>STAPPENPLAN</vt:lpstr>
      <vt:lpstr>STAPPENPLAN</vt:lpstr>
      <vt:lpstr>STAPPENPLAN</vt:lpstr>
      <vt:lpstr>STAPPENPLAN</vt:lpstr>
      <vt:lpstr>Aandachtspunten</vt:lpstr>
      <vt:lpstr>STAPPENPLAN</vt:lpstr>
      <vt:lpstr>Nutsleidingen</vt:lpstr>
      <vt:lpstr>PowerPoint-presentatie</vt:lpstr>
      <vt:lpstr>Planning</vt:lpstr>
      <vt:lpstr>Afsluiting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Kirsten De Sutter</dc:creator>
  <cp:lastModifiedBy>Bonte, Dimitri</cp:lastModifiedBy>
  <cp:revision>21</cp:revision>
  <cp:lastPrinted>2023-06-05T08:56:23Z</cp:lastPrinted>
  <dcterms:created xsi:type="dcterms:W3CDTF">2021-01-21T16:26:50Z</dcterms:created>
  <dcterms:modified xsi:type="dcterms:W3CDTF">2023-06-05T08:56:50Z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0x010100E4365250C3DE03418696B3F4E0AE7D18</vt:lpwstr>
  </property>
  <property fmtid="{D5CDD505-2E9C-101B-9397-08002B2CF9AE}" pid="3" name="MSIP_Label_43f08ec5-d6d9-4227-8387-ccbfcb3632c4_Enabled">
    <vt:lpwstr>true</vt:lpwstr>
  </property>
  <property fmtid="{D5CDD505-2E9C-101B-9397-08002B2CF9AE}" pid="4" name="MSIP_Label_43f08ec5-d6d9-4227-8387-ccbfcb3632c4_SetDate">
    <vt:lpwstr>2023-05-26T09:32:54Z</vt:lpwstr>
  </property>
  <property fmtid="{D5CDD505-2E9C-101B-9397-08002B2CF9AE}" pid="5" name="MSIP_Label_43f08ec5-d6d9-4227-8387-ccbfcb3632c4_Method">
    <vt:lpwstr>Standard</vt:lpwstr>
  </property>
  <property fmtid="{D5CDD505-2E9C-101B-9397-08002B2CF9AE}" pid="6" name="MSIP_Label_43f08ec5-d6d9-4227-8387-ccbfcb3632c4_Name">
    <vt:lpwstr>Sweco Restricted</vt:lpwstr>
  </property>
  <property fmtid="{D5CDD505-2E9C-101B-9397-08002B2CF9AE}" pid="7" name="MSIP_Label_43f08ec5-d6d9-4227-8387-ccbfcb3632c4_SiteId">
    <vt:lpwstr>b7872ef0-9a00-4c18-8a4a-c7d25c778a9e</vt:lpwstr>
  </property>
  <property fmtid="{D5CDD505-2E9C-101B-9397-08002B2CF9AE}" pid="8" name="MSIP_Label_43f08ec5-d6d9-4227-8387-ccbfcb3632c4_ActionId">
    <vt:lpwstr>f9abc785-4748-4f95-8b1f-13f060f662d1</vt:lpwstr>
  </property>
  <property fmtid="{D5CDD505-2E9C-101B-9397-08002B2CF9AE}" pid="9" name="MSIP_Label_43f08ec5-d6d9-4227-8387-ccbfcb3632c4_ContentBits">
    <vt:lpwstr>0</vt:lpwstr>
  </property>
</Properties>
</file>